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vml" ContentType="application/vnd.openxmlformats-officedocument.vmlDrawing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xlsx" ContentType="application/vnd.openxmlformats-officedocument.spreadsheetml.sheet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380" r:id="rId2"/>
    <p:sldId id="389" r:id="rId3"/>
    <p:sldId id="390" r:id="rId4"/>
    <p:sldId id="379" r:id="rId5"/>
    <p:sldId id="382" r:id="rId6"/>
    <p:sldId id="369" r:id="rId7"/>
    <p:sldId id="378" r:id="rId8"/>
    <p:sldId id="388" r:id="rId9"/>
    <p:sldId id="289" r:id="rId10"/>
    <p:sldId id="392" r:id="rId11"/>
    <p:sldId id="393" r:id="rId12"/>
    <p:sldId id="395" r:id="rId13"/>
    <p:sldId id="394" r:id="rId14"/>
    <p:sldId id="383" r:id="rId15"/>
    <p:sldId id="396" r:id="rId16"/>
  </p:sldIdLst>
  <p:sldSz cx="9144000" cy="6858000" type="screen4x3"/>
  <p:notesSz cx="6858000" cy="9947275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1620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C5C5"/>
    <a:srgbClr val="F8CCDF"/>
    <a:srgbClr val="EAF1E3"/>
    <a:srgbClr val="FFF7F8"/>
    <a:srgbClr val="EEF6FC"/>
    <a:srgbClr val="ED1C24"/>
    <a:srgbClr val="8B0019"/>
    <a:srgbClr val="437CA0"/>
    <a:srgbClr val="61F2F9"/>
    <a:srgbClr val="347198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8" autoAdjust="0"/>
    <p:restoredTop sz="96667" autoAdjust="0"/>
  </p:normalViewPr>
  <p:slideViewPr>
    <p:cSldViewPr snapToGrid="0">
      <p:cViewPr>
        <p:scale>
          <a:sx n="100" d="100"/>
          <a:sy n="100" d="100"/>
        </p:scale>
        <p:origin x="-1224" y="-276"/>
      </p:cViewPr>
      <p:guideLst>
        <p:guide orient="horz" pos="2880"/>
        <p:guide orient="horz" pos="2160"/>
        <p:guide pos="384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3" d="100"/>
        <a:sy n="33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2" d="100"/>
          <a:sy n="82" d="100"/>
        </p:scale>
        <p:origin x="3972" y="84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10"/>
      <c:rotY val="40"/>
      <c:rAngAx val="1"/>
    </c:view3D>
    <c:sideWall>
      <c:spPr>
        <a:noFill/>
        <a:ln w="25400">
          <a:noFill/>
        </a:ln>
        <a:effectLst>
          <a:outerShdw blurRad="50800" dist="38100" algn="l" rotWithShape="0">
            <a:prstClr val="black">
              <a:alpha val="40000"/>
            </a:prstClr>
          </a:outerShdw>
        </a:effectLst>
      </c:spPr>
    </c:sideWall>
    <c:backWall>
      <c:spPr>
        <a:noFill/>
        <a:ln w="25400">
          <a:noFill/>
        </a:ln>
        <a:effectLst>
          <a:outerShdw blurRad="50800" dist="38100" algn="l" rotWithShape="0">
            <a:prstClr val="black">
              <a:alpha val="40000"/>
            </a:prstClr>
          </a:outerShdw>
        </a:effectLst>
      </c:spPr>
    </c:backWall>
    <c:plotArea>
      <c:layout>
        <c:manualLayout>
          <c:layoutTarget val="inner"/>
          <c:xMode val="edge"/>
          <c:yMode val="edge"/>
          <c:x val="0.15461548832537247"/>
          <c:y val="2.5777691367625852E-2"/>
          <c:w val="0.76502485709796064"/>
          <c:h val="0.85265526052661356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c:spPr>
          <c:dPt>
            <c:idx val="0"/>
            <c:spPr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D47B-4B0C-A0E5-B7C656344F42}"/>
              </c:ext>
            </c:extLst>
          </c:dPt>
          <c:dPt>
            <c:idx val="1"/>
            <c:spPr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47B-4B0C-A0E5-B7C656344F42}"/>
              </c:ext>
            </c:extLst>
          </c:dPt>
          <c:dPt>
            <c:idx val="2"/>
            <c:spPr>
              <a:solidFill>
                <a:srgbClr val="92D05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D47B-4B0C-A0E5-B7C656344F42}"/>
              </c:ext>
            </c:extLst>
          </c:dPt>
          <c:dLbls>
            <c:dLbl>
              <c:idx val="0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D47B-4B0C-A0E5-B7C656344F42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4.1247176454005878E-2"/>
                  <c:y val="-8.3417768079378465E-2"/>
                </c:manualLayout>
              </c:layout>
              <c:tx>
                <c:rich>
                  <a:bodyPr/>
                  <a:lstStyle/>
                  <a:p>
                    <a:pPr>
                      <a:defRPr sz="1100" b="1"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sz="1100" b="1" dirty="0" smtClean="0">
                        <a:latin typeface="Times New Roman" pitchFamily="18" charset="0"/>
                        <a:cs typeface="Times New Roman" pitchFamily="18" charset="0"/>
                      </a:rPr>
                      <a:t>52084 МКД</a:t>
                    </a:r>
                  </a:p>
                  <a:p>
                    <a:pPr>
                      <a:defRPr sz="1100" b="1"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sz="1100" b="1" i="1" dirty="0" smtClean="0">
                        <a:latin typeface="Times New Roman" pitchFamily="18" charset="0"/>
                        <a:cs typeface="Times New Roman" pitchFamily="18" charset="0"/>
                      </a:rPr>
                      <a:t>97%</a:t>
                    </a:r>
                    <a:endParaRPr lang="ru-RU" sz="1100" b="1" i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D47B-4B0C-A0E5-B7C656344F42}"/>
                </c:ext>
                <c:ext xmlns:c15="http://schemas.microsoft.com/office/drawing/2012/chart" uri="{CE6537A1-D6FC-4f65-9D91-7224C49458BB}">
                  <c15:layout>
                    <c:manualLayout>
                      <c:w val="0.14202858939464938"/>
                      <c:h val="0.19512662955298857"/>
                    </c:manualLayout>
                  </c15:layout>
                </c:ext>
              </c:extLst>
            </c:dLbl>
            <c:dLbl>
              <c:idx val="2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D47B-4B0C-A0E5-B7C656344F42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Всего МКД </c:v>
                </c:pt>
                <c:pt idx="2">
                  <c:v>Проведено проверок</c:v>
                </c:pt>
              </c:strCache>
            </c:strRef>
          </c:cat>
          <c:val>
            <c:numRef>
              <c:f>Лист1!$B$2:$B$4</c:f>
              <c:numCache>
                <c:formatCode>#,##0</c:formatCode>
                <c:ptCount val="3"/>
                <c:pt idx="0">
                  <c:v>53972</c:v>
                </c:pt>
                <c:pt idx="1">
                  <c:v>48498</c:v>
                </c:pt>
                <c:pt idx="2" formatCode="General">
                  <c:v>27394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D47B-4B0C-A0E5-B7C656344F42}"/>
            </c:ext>
          </c:extLst>
        </c:ser>
        <c:shape val="box"/>
        <c:axId val="119347456"/>
        <c:axId val="122839040"/>
        <c:axId val="0"/>
      </c:bar3DChart>
      <c:catAx>
        <c:axId val="119347456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1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2839040"/>
        <c:crosses val="autoZero"/>
        <c:auto val="1"/>
        <c:lblAlgn val="ctr"/>
        <c:lblOffset val="100"/>
      </c:catAx>
      <c:valAx>
        <c:axId val="122839040"/>
        <c:scaling>
          <c:orientation val="minMax"/>
        </c:scaling>
        <c:delete val="1"/>
        <c:axPos val="l"/>
        <c:numFmt formatCode="#,##0" sourceLinked="1"/>
        <c:tickLblPos val="none"/>
        <c:crossAx val="119347456"/>
        <c:crosses val="autoZero"/>
        <c:crossBetween val="between"/>
      </c:valAx>
    </c:plotArea>
    <c:plotVisOnly val="1"/>
    <c:dispBlanksAs val="gap"/>
  </c:chart>
  <c:spPr>
    <a:solidFill>
      <a:schemeClr val="bg1"/>
    </a:solidFill>
    <a:ln>
      <a:solidFill>
        <a:schemeClr val="bg1">
          <a:lumMod val="6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0.27106</cdr:x>
      <cdr:y>0.04249</cdr:y>
    </cdr:from>
    <cdr:to>
      <cdr:x>0.3868</cdr:x>
      <cdr:y>0.16559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084637" y="198663"/>
          <a:ext cx="890120" cy="57552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100" b="1" dirty="0" smtClean="0">
              <a:latin typeface="Times New Roman" pitchFamily="18" charset="0"/>
              <a:cs typeface="Times New Roman" pitchFamily="18" charset="0"/>
            </a:rPr>
            <a:t>53 971 МКД </a:t>
          </a:r>
        </a:p>
        <a:p xmlns:a="http://schemas.openxmlformats.org/drawingml/2006/main">
          <a:r>
            <a:rPr lang="ru-RU" sz="1100" b="1" i="1" dirty="0" smtClean="0">
              <a:latin typeface="Times New Roman" pitchFamily="18" charset="0"/>
              <a:cs typeface="Times New Roman" pitchFamily="18" charset="0"/>
            </a:rPr>
            <a:t>100%</a:t>
          </a:r>
          <a:endParaRPr lang="ru-RU" sz="1100" b="1" i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0.70039</cdr:x>
      <cdr:y>0.32567</cdr:y>
    </cdr:from>
    <cdr:to>
      <cdr:x>0.81614</cdr:x>
      <cdr:y>0.44298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5386478" y="1522638"/>
          <a:ext cx="890197" cy="54847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pPr algn="ctr"/>
          <a:r>
            <a:rPr lang="ru-RU" sz="1100" b="1" dirty="0" smtClean="0">
              <a:latin typeface="Times New Roman" pitchFamily="18" charset="0"/>
              <a:cs typeface="Times New Roman" pitchFamily="18" charset="0"/>
            </a:rPr>
            <a:t>34471 МКД </a:t>
          </a:r>
        </a:p>
        <a:p xmlns:a="http://schemas.openxmlformats.org/drawingml/2006/main">
          <a:pPr algn="ctr"/>
          <a:r>
            <a:rPr lang="ru-RU" sz="1100" b="1" i="1" dirty="0" smtClean="0">
              <a:latin typeface="Times New Roman" pitchFamily="18" charset="0"/>
              <a:cs typeface="Times New Roman" pitchFamily="18" charset="0"/>
            </a:rPr>
            <a:t>64%</a:t>
          </a:r>
          <a:endParaRPr lang="ru-RU" sz="1100" b="1" i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0.36041</cdr:x>
      <cdr:y>0.83295</cdr:y>
    </cdr:from>
    <cdr:to>
      <cdr:x>0.56843</cdr:x>
      <cdr:y>0.9674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2771775" y="3894363"/>
          <a:ext cx="1599807" cy="6286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pPr algn="ctr"/>
          <a:r>
            <a:rPr lang="ru-RU" sz="1100" b="1" dirty="0" smtClean="0">
              <a:latin typeface="Times New Roman" pitchFamily="18" charset="0"/>
              <a:cs typeface="Times New Roman" pitchFamily="18" charset="0"/>
            </a:rPr>
            <a:t>Представлено паспортов </a:t>
          </a:r>
        </a:p>
        <a:p xmlns:a="http://schemas.openxmlformats.org/drawingml/2006/main">
          <a:pPr algn="ctr"/>
          <a:r>
            <a:rPr lang="ru-RU" sz="1100" b="1" dirty="0" smtClean="0">
              <a:latin typeface="Times New Roman" pitchFamily="18" charset="0"/>
              <a:cs typeface="Times New Roman" pitchFamily="18" charset="0"/>
            </a:rPr>
            <a:t>готовности</a:t>
          </a:r>
        </a:p>
        <a:p xmlns:a="http://schemas.openxmlformats.org/drawingml/2006/main">
          <a:pPr algn="ctr"/>
          <a:r>
            <a:rPr lang="ru-RU" b="1" dirty="0" smtClean="0">
              <a:latin typeface="Times New Roman" pitchFamily="18" charset="0"/>
              <a:cs typeface="Times New Roman" pitchFamily="18" charset="0"/>
            </a:rPr>
            <a:t>в соответствии с графиком</a:t>
          </a:r>
          <a:endParaRPr lang="ru-RU" b="1" i="1" dirty="0" smtClean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72547" cy="499431"/>
          </a:xfrm>
          <a:prstGeom prst="rect">
            <a:avLst/>
          </a:prstGeom>
        </p:spPr>
        <p:txBody>
          <a:bodyPr vert="horz" lIns="91863" tIns="45932" rIns="91863" bIns="45932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3852" y="3"/>
            <a:ext cx="2972547" cy="499431"/>
          </a:xfrm>
          <a:prstGeom prst="rect">
            <a:avLst/>
          </a:prstGeom>
        </p:spPr>
        <p:txBody>
          <a:bodyPr vert="horz" lIns="91863" tIns="45932" rIns="91863" bIns="45932" rtlCol="0"/>
          <a:lstStyle>
            <a:lvl1pPr algn="r">
              <a:defRPr sz="1200"/>
            </a:lvl1pPr>
          </a:lstStyle>
          <a:p>
            <a:fld id="{50390553-7968-45D9-9577-8E52F3CB2DA6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7846"/>
            <a:ext cx="2972547" cy="499431"/>
          </a:xfrm>
          <a:prstGeom prst="rect">
            <a:avLst/>
          </a:prstGeom>
        </p:spPr>
        <p:txBody>
          <a:bodyPr vert="horz" lIns="91863" tIns="45932" rIns="91863" bIns="45932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3852" y="9447846"/>
            <a:ext cx="2972547" cy="499431"/>
          </a:xfrm>
          <a:prstGeom prst="rect">
            <a:avLst/>
          </a:prstGeom>
        </p:spPr>
        <p:txBody>
          <a:bodyPr vert="horz" lIns="91863" tIns="45932" rIns="91863" bIns="45932" rtlCol="0" anchor="b"/>
          <a:lstStyle>
            <a:lvl1pPr algn="r">
              <a:defRPr sz="1200"/>
            </a:lvl1pPr>
          </a:lstStyle>
          <a:p>
            <a:fld id="{786810F8-A64B-4E16-9FA5-E6E5D999B6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0102358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72547" cy="499431"/>
          </a:xfrm>
          <a:prstGeom prst="rect">
            <a:avLst/>
          </a:prstGeom>
        </p:spPr>
        <p:txBody>
          <a:bodyPr vert="horz" lIns="91852" tIns="45927" rIns="91852" bIns="45927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3854" y="3"/>
            <a:ext cx="2972547" cy="499431"/>
          </a:xfrm>
          <a:prstGeom prst="rect">
            <a:avLst/>
          </a:prstGeom>
        </p:spPr>
        <p:txBody>
          <a:bodyPr vert="horz" lIns="91852" tIns="45927" rIns="91852" bIns="45927" rtlCol="0"/>
          <a:lstStyle>
            <a:lvl1pPr algn="r">
              <a:defRPr sz="1200"/>
            </a:lvl1pPr>
          </a:lstStyle>
          <a:p>
            <a:fld id="{41D9B6D7-460B-403A-8A7C-F5DE56B613B9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92213" y="1244600"/>
            <a:ext cx="447357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52" tIns="45927" rIns="91852" bIns="45927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484" y="4787545"/>
            <a:ext cx="5487041" cy="3915924"/>
          </a:xfrm>
          <a:prstGeom prst="rect">
            <a:avLst/>
          </a:prstGeom>
        </p:spPr>
        <p:txBody>
          <a:bodyPr vert="horz" lIns="91852" tIns="45927" rIns="91852" bIns="4592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7846"/>
            <a:ext cx="2972547" cy="499431"/>
          </a:xfrm>
          <a:prstGeom prst="rect">
            <a:avLst/>
          </a:prstGeom>
        </p:spPr>
        <p:txBody>
          <a:bodyPr vert="horz" lIns="91852" tIns="45927" rIns="91852" bIns="45927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3854" y="9447846"/>
            <a:ext cx="2972547" cy="499431"/>
          </a:xfrm>
          <a:prstGeom prst="rect">
            <a:avLst/>
          </a:prstGeom>
        </p:spPr>
        <p:txBody>
          <a:bodyPr vert="horz" lIns="91852" tIns="45927" rIns="91852" bIns="45927" rtlCol="0" anchor="b"/>
          <a:lstStyle>
            <a:lvl1pPr algn="r">
              <a:defRPr sz="1200"/>
            </a:lvl1pPr>
          </a:lstStyle>
          <a:p>
            <a:fld id="{EEAF622D-6713-4A15-826F-BFB01BF880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0908173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92213" y="1244600"/>
            <a:ext cx="4473575" cy="33559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876566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92213" y="1244600"/>
            <a:ext cx="4473575" cy="33559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876566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92213" y="1244600"/>
            <a:ext cx="4473575" cy="33559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876566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92213" y="1244600"/>
            <a:ext cx="4473575" cy="33559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0536607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92213" y="1244600"/>
            <a:ext cx="4473575" cy="33559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defTabSz="922626">
              <a:defRPr/>
            </a:pP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состоянию на 19.09.2019 из </a:t>
            </a:r>
            <a:r>
              <a:rPr lang="ru-RU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46 428 МКД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по которым получены паспорта готовности (должно быть – </a:t>
            </a:r>
            <a:r>
              <a:rPr lang="ru-RU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54 001 паспорт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сотрудниками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Госжилинспекции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Московской области выборочно проверено </a:t>
            </a:r>
            <a:r>
              <a:rPr lang="ru-RU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27 394 МКД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что составляет </a:t>
            </a:r>
            <a:r>
              <a:rPr lang="ru-RU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59%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от общего количества представленных паспортов. В </a:t>
            </a:r>
            <a:r>
              <a:rPr lang="ru-RU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11 526 МКД 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42%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от общего количества проверенных) были выявлены нарушения. По итогам проверок возбуждено </a:t>
            </a:r>
            <a:r>
              <a:rPr lang="ru-RU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7 015 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административных дел, управляющим организациям выдано </a:t>
            </a:r>
            <a:r>
              <a:rPr lang="ru-RU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8 068 предписаний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424514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92213" y="1244600"/>
            <a:ext cx="4473575" cy="33559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состоянию на 19.09.2019 из </a:t>
            </a: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53  972 паспортов готовности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органами местного самоуправления Московской области занесено в АИС ГЖИ МО только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86%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(48 489 паспортов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слайде муниципальные образования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«красной зоны»,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которых самый низкий процент по занесению паспортов готовности в АИС ГЖИ МО.</a:t>
            </a: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Обращаю внимание на то, что отставание от плана-графика при сдаче паспортов МКД ведет к тому, что значительное число МКД подлежат сдаче уже фактически перед началом отопительного сезона, что приводит к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срыву нормальной работы по сдаче и приемке МКД.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495342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92213" y="1244600"/>
            <a:ext cx="4473575" cy="33559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689023"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среднем по Московской области в ходе выборочных проверок готовности жилищного фонда к эксплуатации в осенне-зимней период сотрудниками ГЖИ МО выявлены нарушения в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42%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МКД. На слайде представлены муниципальные образования, у которых самая высокая доля выявленных нарушений.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3029212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92213" y="1244600"/>
            <a:ext cx="4473575" cy="33559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689023"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среднем по Московской области в ходе выборочных проверок готовности жилищного фонда к эксплуатации в осенне-зимней период сотрудниками ГЖИ МО выявлены нарушения в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42%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МКД. На слайде представлены муниципальные образования, у которых самая высокая доля выявленных нарушений.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3029212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92213" y="1244600"/>
            <a:ext cx="4473575" cy="33559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346174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92213" y="1244600"/>
            <a:ext cx="4473575" cy="33559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346174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92213" y="1244600"/>
            <a:ext cx="4473575" cy="33559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346174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92213" y="1244600"/>
            <a:ext cx="4473575" cy="33559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346174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92213" y="1244600"/>
            <a:ext cx="4473575" cy="33559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346174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92213" y="1244600"/>
            <a:ext cx="4473575" cy="33559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defTabSz="922945"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выявлении признаков подложности документов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материалы направляются в Прокуратуру Московской области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принятия мер прокурорского реагирования к должностным лицам УО и ОМСУ. По итогам рассмотрения материалов  Прокуратурой Московской области выданы представления руководителям управляющих организаций об устранении выявленных нарушений. По остальным МКД 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Госжилинспекцию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направлены требования о проведении повторных проверок.</a:t>
            </a:r>
          </a:p>
          <a:p>
            <a:pPr algn="just" defTabSz="922945"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выявлении грубых нарушений лицензионных требований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непроведение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управляющей организацией гидравлических испытаний узлов ввода и систем отопления, промывки и регулировки систем отопления)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оформляется документация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принятия решения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 дисквалификации должностных лиц и (или) лишения лицензии управляющей организации (</a:t>
            </a:r>
            <a:r>
              <a:rPr lang="ru-RU" dirty="0" smtClean="0"/>
              <a:t>ч. 2 ст.14.1.3 </a:t>
            </a:r>
            <a:r>
              <a:rPr lang="ru-RU" dirty="0" err="1" smtClean="0"/>
              <a:t>КоАП</a:t>
            </a:r>
            <a:r>
              <a:rPr lang="ru-RU" dirty="0" smtClean="0"/>
              <a:t> РФ - осуществление предпринимательской деятельности по управлению многоквартирными домами с нарушением лицензионных требований влечет наложение административного штрафа на должностных лиц в размере от 50 тыс. до 100 тыс. рублей или дисквалификацию на срок до трех лет; на юридических лиц - от 250 тыс. до 300 тыс. руб.).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 defTabSz="922945">
              <a:defRPr/>
            </a:pPr>
            <a:endParaRPr lang="ru-RU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defTabSz="922945">
              <a:defRPr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defTabSz="922945">
              <a:defRPr/>
            </a:pP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defTabSz="922626"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3132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25AC4-5841-40EA-8094-C425CFBCAF27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2514A-FEDA-40C7-A28F-2911C8ADC8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88468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25AC4-5841-40EA-8094-C425CFBCAF27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2514A-FEDA-40C7-A28F-2911C8ADC8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16315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7" y="1709740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7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25AC4-5841-40EA-8094-C425CFBCAF27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2514A-FEDA-40C7-A28F-2911C8ADC8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41335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4"/>
            <a:ext cx="38862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4"/>
            <a:ext cx="38862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25AC4-5841-40EA-8094-C425CFBCAF27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2514A-FEDA-40C7-A28F-2911C8ADC8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22016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25AC4-5841-40EA-8094-C425CFBCAF27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2514A-FEDA-40C7-A28F-2911C8ADC8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75317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25AC4-5841-40EA-8094-C425CFBCAF27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2514A-FEDA-40C7-A28F-2911C8ADC8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34073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25AC4-5841-40EA-8094-C425CFBCAF27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2514A-FEDA-40C7-A28F-2911C8ADC8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94083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25AC4-5841-40EA-8094-C425CFBCAF27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2514A-FEDA-40C7-A28F-2911C8ADC8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044287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25AC4-5841-40EA-8094-C425CFBCAF27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2514A-FEDA-40C7-A28F-2911C8ADC8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74678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25AC4-5841-40EA-8094-C425CFBCAF27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2514A-FEDA-40C7-A28F-2911C8ADC8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15740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6" y="365124"/>
            <a:ext cx="1971675" cy="581183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1" y="365124"/>
            <a:ext cx="5800725" cy="581183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25AC4-5841-40EA-8094-C425CFBCAF27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2514A-FEDA-40C7-A28F-2911C8ADC8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48026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4"/>
            <a:ext cx="7886700" cy="4351339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C25AC4-5841-40EA-8094-C425CFBCAF27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22514A-FEDA-40C7-A28F-2911C8ADC8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66346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login.consultant.ru/link/?rnd=2B25FCF4F0695FA91F26DE5CFC151DD3&amp;req=doc&amp;base=LAW&amp;n=328303&amp;dst=6347&amp;fld=134&amp;date=16.07.2019" TargetMode="Externa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4.jpe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7.jpe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0.jpeg"/><Relationship Id="rId5" Type="http://schemas.openxmlformats.org/officeDocument/2006/relationships/hyperlink" Target="http://mkd.gzhi.oviont.com/reestr/uo/?searchID=12033&amp;pd_type=1" TargetMode="Externa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12.jpeg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16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15.jpe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.png"/><Relationship Id="rId5" Type="http://schemas.openxmlformats.org/officeDocument/2006/relationships/oleObject" Target="../embeddings/oleObject6.bin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21.png"/><Relationship Id="rId7" Type="http://schemas.microsoft.com/office/2007/relationships/hdphoto" Target="../media/hdphoto1.wdp"/><Relationship Id="rId12" Type="http://schemas.openxmlformats.org/officeDocument/2006/relationships/image" Target="../media/image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11" Type="http://schemas.openxmlformats.org/officeDocument/2006/relationships/image" Target="../media/image25.png"/><Relationship Id="rId10" Type="http://schemas.openxmlformats.org/officeDocument/2006/relationships/image" Target="../media/image24.jpeg"/><Relationship Id="rId9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95935" y="2165929"/>
            <a:ext cx="9144000" cy="113107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sz="3600" dirty="0"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/>
            </a:r>
            <a:br>
              <a:rPr lang="ru-RU" sz="3600" dirty="0"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</a:br>
            <a:endParaRPr lang="ru-RU" sz="3300" dirty="0">
              <a:latin typeface="Open Sans BOLD" panose="020B0806030504020204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1402251"/>
            <a:ext cx="9144000" cy="0"/>
          </a:xfrm>
          <a:prstGeom prst="line">
            <a:avLst/>
          </a:prstGeom>
          <a:ln>
            <a:solidFill>
              <a:srgbClr val="79000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 16">
            <a:extLst>
              <a:ext uri="{FF2B5EF4-FFF2-40B4-BE49-F238E27FC236}">
                <a16:creationId xmlns="" xmlns:a16="http://schemas.microsoft.com/office/drawing/2014/main" id="{516540A5-7427-4225-8CB4-964E20C28F08}"/>
              </a:ext>
            </a:extLst>
          </p:cNvPr>
          <p:cNvSpPr/>
          <p:nvPr/>
        </p:nvSpPr>
        <p:spPr>
          <a:xfrm>
            <a:off x="1860271" y="6276902"/>
            <a:ext cx="5417061" cy="28469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Open Sans Light" panose="020B0306030504020204" pitchFamily="34" charset="0"/>
                <a:cs typeface="Times New Roman" panose="02020603050405020304" pitchFamily="18" charset="0"/>
              </a:rPr>
              <a:t>Октябрь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Open Sans Light" panose="020B0306030504020204" pitchFamily="34" charset="0"/>
                <a:cs typeface="Times New Roman" panose="02020603050405020304" pitchFamily="18" charset="0"/>
              </a:rPr>
              <a:t>2019</a:t>
            </a:r>
            <a:endParaRPr lang="ru-RU" sz="27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Open Sans Light" panose="020B03060305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26995" y="2674701"/>
            <a:ext cx="7483288" cy="117724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Open Sans Light" panose="020B0306030504020204" pitchFamily="34" charset="0"/>
                <a:cs typeface="Times New Roman" panose="02020603050405020304" pitchFamily="18" charset="0"/>
              </a:rPr>
              <a:t>Итоги подготовки многоквартирных домов Московской области к эксплуатации в осенне - зимний период 2019/2020 гг.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Open Sans Light" panose="020B0306030504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CustomShape 2"/>
          <p:cNvSpPr/>
          <p:nvPr/>
        </p:nvSpPr>
        <p:spPr>
          <a:xfrm>
            <a:off x="928800" y="260160"/>
            <a:ext cx="7212960" cy="913440"/>
          </a:xfrm>
          <a:prstGeom prst="rect">
            <a:avLst/>
          </a:prstGeom>
          <a:gradFill>
            <a:gsLst>
              <a:gs pos="0">
                <a:srgbClr val="2E5F99"/>
              </a:gs>
              <a:gs pos="80000">
                <a:srgbClr val="3C7AC7"/>
              </a:gs>
              <a:gs pos="100000">
                <a:srgbClr val="397BCA"/>
              </a:gs>
            </a:gsLst>
            <a:lin ang="16200000"/>
          </a:gradFill>
          <a:ln w="9360">
            <a:solidFill>
              <a:srgbClr val="4A7EBB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fontScale="70000" lnSpcReduction="20000"/>
          </a:bodyPr>
          <a:lstStyle/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Главное управление Московской области </a:t>
            </a:r>
            <a:endParaRPr lang="ru-RU" sz="2800" b="0" strike="noStrike" spc="-1" dirty="0">
              <a:latin typeface="Arial"/>
            </a:endParaRPr>
          </a:p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«Государственная жилищная инспекция Московской области»</a:t>
            </a:r>
            <a:endParaRPr lang="ru-RU" sz="2800" b="0" strike="noStrike" spc="-1" dirty="0">
              <a:latin typeface="Arial"/>
            </a:endParaRPr>
          </a:p>
        </p:txBody>
      </p:sp>
      <p:pic>
        <p:nvPicPr>
          <p:cNvPr id="18" name="Picture 4"/>
          <p:cNvPicPr/>
          <p:nvPr/>
        </p:nvPicPr>
        <p:blipFill>
          <a:blip r:embed="rId3" cstate="print"/>
          <a:stretch/>
        </p:blipFill>
        <p:spPr>
          <a:xfrm>
            <a:off x="179640" y="164640"/>
            <a:ext cx="619920" cy="1104960"/>
          </a:xfrm>
          <a:prstGeom prst="rect">
            <a:avLst/>
          </a:prstGeom>
          <a:ln w="9360">
            <a:noFill/>
          </a:ln>
        </p:spPr>
      </p:pic>
      <p:sp>
        <p:nvSpPr>
          <p:cNvPr id="19" name="CustomShape 3"/>
          <p:cNvSpPr/>
          <p:nvPr/>
        </p:nvSpPr>
        <p:spPr>
          <a:xfrm>
            <a:off x="8215200" y="260160"/>
            <a:ext cx="783720" cy="913440"/>
          </a:xfrm>
          <a:prstGeom prst="rect">
            <a:avLst/>
          </a:prstGeom>
          <a:gradFill>
            <a:gsLst>
              <a:gs pos="0">
                <a:srgbClr val="9C2F2C"/>
              </a:gs>
              <a:gs pos="80000">
                <a:srgbClr val="CB3D39"/>
              </a:gs>
              <a:gs pos="100000">
                <a:srgbClr val="CE3A36"/>
              </a:gs>
            </a:gsLst>
            <a:lin ang="16200000"/>
          </a:gradFill>
          <a:ln w="9360">
            <a:solidFill>
              <a:srgbClr val="BE4B48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0" name="CustomShape 4"/>
          <p:cNvSpPr/>
          <p:nvPr/>
        </p:nvSpPr>
        <p:spPr>
          <a:xfrm>
            <a:off x="8215200" y="260160"/>
            <a:ext cx="783720" cy="913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fld id="{02127D16-64E7-4587-BF42-311382506499}" type="slidenum">
              <a:rPr lang="ru-RU" sz="4000" b="0" strike="noStrike" spc="-1">
                <a:solidFill>
                  <a:srgbClr val="FFFFFF"/>
                </a:solidFill>
                <a:latin typeface="Times New Roman"/>
                <a:ea typeface="DejaVu Sans"/>
              </a:rPr>
              <a:pPr algn="ctr">
                <a:lnSpc>
                  <a:spcPct val="100000"/>
                </a:lnSpc>
              </a:pPr>
              <a:t>1</a:t>
            </a:fld>
            <a:endParaRPr lang="ru-RU" sz="4000" b="0" strike="noStrike" spc="-1" dirty="0">
              <a:latin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650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95935" y="2165929"/>
            <a:ext cx="9144000" cy="113107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sz="3600" dirty="0"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/>
            </a:r>
            <a:br>
              <a:rPr lang="ru-RU" sz="3600" dirty="0"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</a:br>
            <a:endParaRPr lang="ru-RU" sz="3300" dirty="0">
              <a:latin typeface="Open Sans BOLD" panose="020B0806030504020204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1402251"/>
            <a:ext cx="9144000" cy="0"/>
          </a:xfrm>
          <a:prstGeom prst="line">
            <a:avLst/>
          </a:prstGeom>
          <a:ln>
            <a:solidFill>
              <a:srgbClr val="79000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ustomShape 2"/>
          <p:cNvSpPr/>
          <p:nvPr/>
        </p:nvSpPr>
        <p:spPr>
          <a:xfrm>
            <a:off x="928800" y="260160"/>
            <a:ext cx="7212960" cy="913440"/>
          </a:xfrm>
          <a:prstGeom prst="rect">
            <a:avLst/>
          </a:prstGeom>
          <a:gradFill>
            <a:gsLst>
              <a:gs pos="0">
                <a:srgbClr val="2E5F99"/>
              </a:gs>
              <a:gs pos="80000">
                <a:srgbClr val="3C7AC7"/>
              </a:gs>
              <a:gs pos="100000">
                <a:srgbClr val="397BCA"/>
              </a:gs>
            </a:gsLst>
            <a:lin ang="16200000"/>
          </a:gradFill>
          <a:ln w="9360">
            <a:solidFill>
              <a:srgbClr val="4A7EBB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fontScale="70000" lnSpcReduction="20000"/>
          </a:bodyPr>
          <a:lstStyle/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Главное управление Московской области </a:t>
            </a:r>
            <a:endParaRPr lang="ru-RU" sz="2800" b="0" strike="noStrike" spc="-1" dirty="0">
              <a:latin typeface="Arial"/>
            </a:endParaRPr>
          </a:p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«Государственная жилищная инспекция Московской области»</a:t>
            </a:r>
            <a:endParaRPr lang="ru-RU" sz="2800" b="0" strike="noStrike" spc="-1" dirty="0">
              <a:latin typeface="Arial"/>
            </a:endParaRPr>
          </a:p>
        </p:txBody>
      </p:sp>
      <p:pic>
        <p:nvPicPr>
          <p:cNvPr id="18" name="Picture 4"/>
          <p:cNvPicPr/>
          <p:nvPr/>
        </p:nvPicPr>
        <p:blipFill>
          <a:blip r:embed="rId3" cstate="print"/>
          <a:stretch/>
        </p:blipFill>
        <p:spPr>
          <a:xfrm>
            <a:off x="179640" y="164640"/>
            <a:ext cx="619920" cy="1104960"/>
          </a:xfrm>
          <a:prstGeom prst="rect">
            <a:avLst/>
          </a:prstGeom>
          <a:ln w="9360">
            <a:noFill/>
          </a:ln>
        </p:spPr>
      </p:pic>
      <p:sp>
        <p:nvSpPr>
          <p:cNvPr id="19" name="CustomShape 3"/>
          <p:cNvSpPr/>
          <p:nvPr/>
        </p:nvSpPr>
        <p:spPr>
          <a:xfrm>
            <a:off x="8238252" y="239669"/>
            <a:ext cx="783720" cy="913440"/>
          </a:xfrm>
          <a:prstGeom prst="rect">
            <a:avLst/>
          </a:prstGeom>
          <a:gradFill>
            <a:gsLst>
              <a:gs pos="0">
                <a:srgbClr val="9C2F2C"/>
              </a:gs>
              <a:gs pos="80000">
                <a:srgbClr val="CB3D39"/>
              </a:gs>
              <a:gs pos="100000">
                <a:srgbClr val="CE3A36"/>
              </a:gs>
            </a:gsLst>
            <a:lin ang="16200000"/>
          </a:gradFill>
          <a:ln w="9360">
            <a:solidFill>
              <a:srgbClr val="BE4B48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0" name="CustomShape 4"/>
          <p:cNvSpPr/>
          <p:nvPr/>
        </p:nvSpPr>
        <p:spPr>
          <a:xfrm>
            <a:off x="8215200" y="260160"/>
            <a:ext cx="783720" cy="913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fld id="{02127D16-64E7-4587-BF42-311382506499}" type="slidenum">
              <a:rPr lang="ru-RU" sz="4000" b="0" strike="noStrike" spc="-1">
                <a:solidFill>
                  <a:srgbClr val="FFFFFF"/>
                </a:solidFill>
                <a:latin typeface="Times New Roman"/>
                <a:ea typeface="DejaVu Sans"/>
              </a:rPr>
              <a:pPr algn="ctr">
                <a:lnSpc>
                  <a:spcPct val="100000"/>
                </a:lnSpc>
              </a:pPr>
              <a:t>2</a:t>
            </a:fld>
            <a:endParaRPr lang="ru-RU" sz="4000" b="0" strike="noStrike" spc="-1" dirty="0">
              <a:latin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752E21E-EB30-4443-8C79-9677EF9576A6}"/>
              </a:ext>
            </a:extLst>
          </p:cNvPr>
          <p:cNvSpPr txBox="1"/>
          <p:nvPr/>
        </p:nvSpPr>
        <p:spPr>
          <a:xfrm>
            <a:off x="968556" y="1341956"/>
            <a:ext cx="7286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u="sng" dirty="0" smtClean="0">
                <a:latin typeface="Times" pitchFamily="2" charset="0"/>
              </a:rPr>
              <a:t>Совет многоквартирного дома</a:t>
            </a:r>
            <a:br>
              <a:rPr lang="ru-RU" sz="2000" u="sng" dirty="0" smtClean="0">
                <a:latin typeface="Times" pitchFamily="2" charset="0"/>
              </a:rPr>
            </a:br>
            <a:r>
              <a:rPr lang="ru-RU" sz="2000" u="sng" dirty="0" smtClean="0">
                <a:latin typeface="Times" pitchFamily="2" charset="0"/>
              </a:rPr>
              <a:t>(статья 161 Жилищного Кодекса РФ)</a:t>
            </a:r>
          </a:p>
        </p:txBody>
      </p:sp>
      <p:sp>
        <p:nvSpPr>
          <p:cNvPr id="15" name="CustomShape 1">
            <a:extLst>
              <a:ext uri="{FF2B5EF4-FFF2-40B4-BE49-F238E27FC236}">
                <a16:creationId xmlns:a16="http://schemas.microsoft.com/office/drawing/2014/main" xmlns="" id="{4CD227E3-C8C4-404E-B6D6-2D39BD203572}"/>
              </a:ext>
            </a:extLst>
          </p:cNvPr>
          <p:cNvSpPr/>
          <p:nvPr/>
        </p:nvSpPr>
        <p:spPr>
          <a:xfrm>
            <a:off x="114059" y="2279440"/>
            <a:ext cx="2705982" cy="53490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343080" indent="-340920" algn="ctr">
              <a:lnSpc>
                <a:spcPct val="100000"/>
              </a:lnSpc>
              <a:spcBef>
                <a:spcPts val="601"/>
              </a:spcBef>
              <a:buClr>
                <a:srgbClr val="376092"/>
              </a:buClr>
            </a:pPr>
            <a:r>
              <a:rPr lang="ru-RU" sz="1300" b="1" strike="noStrike" spc="-1" dirty="0" smtClean="0">
                <a:solidFill>
                  <a:srgbClr val="000000"/>
                </a:solidFill>
                <a:latin typeface="Times New Roman"/>
                <a:ea typeface="DejaVu Sans"/>
              </a:rPr>
              <a:t>Правовые основания</a:t>
            </a:r>
            <a:endParaRPr lang="ru-RU" sz="1300" b="1" strike="noStrike" spc="-1" dirty="0">
              <a:solidFill>
                <a:srgbClr val="000000"/>
              </a:solidFill>
              <a:latin typeface="Times New Roman"/>
              <a:ea typeface="DejaVu Sans"/>
            </a:endParaRPr>
          </a:p>
          <a:p>
            <a:pPr marL="228600" indent="-228600">
              <a:lnSpc>
                <a:spcPct val="100000"/>
              </a:lnSpc>
              <a:buAutoNum type="arabicParenR"/>
            </a:pPr>
            <a:endParaRPr lang="ru-RU" sz="1100" spc="-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30760" indent="-228600" algn="just">
              <a:lnSpc>
                <a:spcPct val="100000"/>
              </a:lnSpc>
              <a:spcBef>
                <a:spcPts val="601"/>
              </a:spcBef>
              <a:buClr>
                <a:srgbClr val="376092"/>
              </a:buClr>
              <a:buAutoNum type="arabicParenR"/>
            </a:pPr>
            <a: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Создается на основании решения ОСС</a:t>
            </a:r>
          </a:p>
          <a:p>
            <a:pPr marL="230760" indent="-228600" algn="just">
              <a:lnSpc>
                <a:spcPct val="100000"/>
              </a:lnSpc>
              <a:spcBef>
                <a:spcPts val="601"/>
              </a:spcBef>
              <a:buClr>
                <a:srgbClr val="376092"/>
              </a:buClr>
              <a:buAutoNum type="arabicParenR"/>
            </a:pPr>
            <a: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МКД под управление УО</a:t>
            </a:r>
          </a:p>
          <a:p>
            <a:pPr marL="230760" indent="-228600" algn="just">
              <a:lnSpc>
                <a:spcPct val="100000"/>
              </a:lnSpc>
              <a:spcBef>
                <a:spcPts val="601"/>
              </a:spcBef>
              <a:buClr>
                <a:srgbClr val="376092"/>
              </a:buClr>
              <a:buAutoNum type="arabicParenR"/>
            </a:pPr>
            <a: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 Совет – 1МКД</a:t>
            </a:r>
          </a:p>
          <a:p>
            <a:pPr marL="230760" indent="-228600" algn="just">
              <a:lnSpc>
                <a:spcPct val="100000"/>
              </a:lnSpc>
              <a:spcBef>
                <a:spcPts val="601"/>
              </a:spcBef>
              <a:buClr>
                <a:srgbClr val="376092"/>
              </a:buClr>
              <a:buAutoNum type="arabicParenR"/>
            </a:pPr>
            <a: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МКД </a:t>
            </a:r>
            <a:r>
              <a:rPr lang="en-US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квартир</a:t>
            </a:r>
          </a:p>
          <a:p>
            <a:pPr marL="230760" indent="-228600" algn="just">
              <a:lnSpc>
                <a:spcPct val="100000"/>
              </a:lnSpc>
              <a:spcBef>
                <a:spcPts val="601"/>
              </a:spcBef>
              <a:buClr>
                <a:srgbClr val="376092"/>
              </a:buClr>
              <a:buAutoNum type="arabicParenR"/>
            </a:pPr>
            <a: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Председатель выбирается из числа </a:t>
            </a:r>
            <a:b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членов совета МКД</a:t>
            </a:r>
          </a:p>
          <a:p>
            <a:pPr marL="230760" indent="-228600" algn="just">
              <a:lnSpc>
                <a:spcPct val="100000"/>
              </a:lnSpc>
              <a:spcBef>
                <a:spcPts val="601"/>
              </a:spcBef>
              <a:buClr>
                <a:srgbClr val="376092"/>
              </a:buClr>
              <a:buAutoNum type="arabicParenR"/>
            </a:pPr>
            <a: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Переизбрание – раз в 2 года</a:t>
            </a:r>
          </a:p>
          <a:p>
            <a:pPr marL="230760" indent="-228600" algn="just">
              <a:lnSpc>
                <a:spcPct val="100000"/>
              </a:lnSpc>
              <a:spcBef>
                <a:spcPts val="601"/>
              </a:spcBef>
              <a:buClr>
                <a:srgbClr val="376092"/>
              </a:buClr>
              <a:buAutoNum type="arabicParenR"/>
            </a:pPr>
            <a: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ОСС вправе принять решение </a:t>
            </a:r>
            <a:b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 выплате вознаграждения членам совета МКД</a:t>
            </a:r>
          </a:p>
          <a:p>
            <a:pPr marL="230760" indent="-228600" algn="just">
              <a:lnSpc>
                <a:spcPct val="100000"/>
              </a:lnSpc>
              <a:spcBef>
                <a:spcPts val="601"/>
              </a:spcBef>
              <a:buClr>
                <a:srgbClr val="376092"/>
              </a:buClr>
              <a:buAutoNum type="arabicParenR"/>
            </a:pPr>
            <a:endParaRPr lang="ru-RU" sz="1200" spc="-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8600" indent="-228600" algn="just">
              <a:lnSpc>
                <a:spcPct val="100000"/>
              </a:lnSpc>
              <a:buAutoNum type="arabicParenR"/>
            </a:pPr>
            <a:endParaRPr lang="ru-RU" sz="1200" b="0" strike="noStrike" spc="-1" dirty="0">
              <a:latin typeface="Arial"/>
            </a:endParaRPr>
          </a:p>
        </p:txBody>
      </p:sp>
      <p:sp>
        <p:nvSpPr>
          <p:cNvPr id="16" name="CustomShape 1">
            <a:extLst>
              <a:ext uri="{FF2B5EF4-FFF2-40B4-BE49-F238E27FC236}">
                <a16:creationId xmlns:a16="http://schemas.microsoft.com/office/drawing/2014/main" xmlns="" id="{4CD227E3-C8C4-404E-B6D6-2D39BD203572}"/>
              </a:ext>
            </a:extLst>
          </p:cNvPr>
          <p:cNvSpPr/>
          <p:nvPr/>
        </p:nvSpPr>
        <p:spPr>
          <a:xfrm>
            <a:off x="3026308" y="2330667"/>
            <a:ext cx="3113611" cy="53490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343080" indent="-340920" algn="ctr">
              <a:lnSpc>
                <a:spcPct val="100000"/>
              </a:lnSpc>
              <a:spcBef>
                <a:spcPts val="601"/>
              </a:spcBef>
              <a:buClr>
                <a:srgbClr val="376092"/>
              </a:buClr>
            </a:pPr>
            <a:r>
              <a:rPr lang="ru-RU" sz="1300" b="1" strike="noStrike" spc="-1" dirty="0" smtClean="0">
                <a:solidFill>
                  <a:srgbClr val="000000"/>
                </a:solidFill>
                <a:latin typeface="Times New Roman"/>
                <a:ea typeface="DejaVu Sans"/>
              </a:rPr>
              <a:t>Полномочия</a:t>
            </a:r>
            <a:endParaRPr lang="ru-RU" sz="1300" b="1" strike="noStrike" spc="-1" dirty="0">
              <a:solidFill>
                <a:srgbClr val="000000"/>
              </a:solidFill>
              <a:latin typeface="Times New Roman"/>
              <a:ea typeface="DejaVu Sans"/>
            </a:endParaRPr>
          </a:p>
          <a:p>
            <a:pPr marL="230760" indent="-228600" algn="just">
              <a:spcBef>
                <a:spcPts val="601"/>
              </a:spcBef>
              <a:buClr>
                <a:srgbClr val="376092"/>
              </a:buClr>
              <a:buAutoNum type="arabicParenR"/>
            </a:pPr>
            <a: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Обеспечивает решение ОСС</a:t>
            </a:r>
          </a:p>
          <a:p>
            <a:pPr marL="230760" indent="-228600" algn="just">
              <a:spcBef>
                <a:spcPts val="601"/>
              </a:spcBef>
              <a:buClr>
                <a:srgbClr val="376092"/>
              </a:buClr>
              <a:buAutoNum type="arabicParenR"/>
            </a:pPr>
            <a: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Выносит на ОСС вопросы, связанные </a:t>
            </a:r>
            <a:b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 содержанием общего имущества</a:t>
            </a:r>
          </a:p>
          <a:p>
            <a:pPr marL="230760" indent="-228600" algn="just">
              <a:spcBef>
                <a:spcPts val="601"/>
              </a:spcBef>
              <a:buClr>
                <a:srgbClr val="376092"/>
              </a:buClr>
              <a:buAutoNum type="arabicParenR"/>
            </a:pPr>
            <a: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Представляет предложение по вопросам управления МКД</a:t>
            </a:r>
          </a:p>
          <a:p>
            <a:pPr marL="230760" indent="-228600" algn="just">
              <a:spcBef>
                <a:spcPts val="601"/>
              </a:spcBef>
              <a:buClr>
                <a:srgbClr val="376092"/>
              </a:buClr>
              <a:buAutoNum type="arabicParenR"/>
            </a:pPr>
            <a: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Представляет собственникам МКД заключение  по проектам договоров управления</a:t>
            </a:r>
          </a:p>
          <a:p>
            <a:pPr marL="230760" indent="-228600" algn="just">
              <a:spcBef>
                <a:spcPts val="601"/>
              </a:spcBef>
              <a:buClr>
                <a:srgbClr val="376092"/>
              </a:buClr>
              <a:buAutoNum type="arabicParenR"/>
            </a:pPr>
            <a: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Осуществляет контроль за оказанием услуг </a:t>
            </a:r>
            <a:b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 выполнением работ по управлению МКД</a:t>
            </a:r>
          </a:p>
          <a:p>
            <a:pPr marL="230760" indent="-228600" algn="just">
              <a:spcBef>
                <a:spcPts val="601"/>
              </a:spcBef>
              <a:buClr>
                <a:srgbClr val="376092"/>
              </a:buClr>
              <a:buAutoNum type="arabicParenR"/>
            </a:pPr>
            <a: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Представляет отчет о проделанной работе</a:t>
            </a:r>
          </a:p>
          <a:p>
            <a:pPr marL="230760" indent="-228600" algn="just">
              <a:spcBef>
                <a:spcPts val="601"/>
              </a:spcBef>
              <a:buClr>
                <a:srgbClr val="376092"/>
              </a:buClr>
              <a:buAutoNum type="arabicParenR"/>
            </a:pPr>
            <a: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Осуществляет решение о текущем ремонте</a:t>
            </a:r>
          </a:p>
          <a:p>
            <a:pPr marL="230760" indent="-228600" algn="just">
              <a:spcBef>
                <a:spcPts val="601"/>
              </a:spcBef>
              <a:buClr>
                <a:srgbClr val="376092"/>
              </a:buClr>
              <a:buAutoNum type="arabicParenR"/>
            </a:pPr>
            <a:endParaRPr lang="ru-RU" sz="1200" spc="-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30760" indent="-228600" algn="just">
              <a:spcBef>
                <a:spcPts val="601"/>
              </a:spcBef>
              <a:buClr>
                <a:srgbClr val="376092"/>
              </a:buClr>
              <a:buAutoNum type="arabicParenR"/>
            </a:pPr>
            <a:endParaRPr lang="ru-RU" sz="1200" spc="-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8600" indent="-228600">
              <a:lnSpc>
                <a:spcPct val="100000"/>
              </a:lnSpc>
              <a:buAutoNum type="arabicParenR"/>
            </a:pPr>
            <a:endParaRPr lang="ru-RU" sz="1200" spc="-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</a:pPr>
            <a:endParaRPr lang="ru-RU" sz="1100" b="0" strike="noStrike" spc="-1" dirty="0">
              <a:latin typeface="Arial"/>
            </a:endParaRPr>
          </a:p>
        </p:txBody>
      </p:sp>
      <p:sp>
        <p:nvSpPr>
          <p:cNvPr id="21" name="CustomShape 1">
            <a:extLst>
              <a:ext uri="{FF2B5EF4-FFF2-40B4-BE49-F238E27FC236}">
                <a16:creationId xmlns:a16="http://schemas.microsoft.com/office/drawing/2014/main" xmlns="" id="{4CD227E3-C8C4-404E-B6D6-2D39BD203572}"/>
              </a:ext>
            </a:extLst>
          </p:cNvPr>
          <p:cNvSpPr/>
          <p:nvPr/>
        </p:nvSpPr>
        <p:spPr>
          <a:xfrm>
            <a:off x="6177964" y="2412630"/>
            <a:ext cx="2858461" cy="411367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343080" indent="-340920" algn="ctr">
              <a:lnSpc>
                <a:spcPct val="100000"/>
              </a:lnSpc>
              <a:spcBef>
                <a:spcPts val="601"/>
              </a:spcBef>
              <a:buClr>
                <a:srgbClr val="376092"/>
              </a:buClr>
            </a:pPr>
            <a:r>
              <a:rPr lang="ru-RU" sz="1300" b="1" strike="noStrike" spc="-1" dirty="0" smtClean="0">
                <a:solidFill>
                  <a:srgbClr val="000000"/>
                </a:solidFill>
                <a:latin typeface="Times New Roman"/>
                <a:ea typeface="DejaVu Sans"/>
              </a:rPr>
              <a:t>Председатель совета МКД</a:t>
            </a:r>
          </a:p>
          <a:p>
            <a:pPr marL="230760" indent="-228600" algn="just">
              <a:spcBef>
                <a:spcPts val="601"/>
              </a:spcBef>
              <a:buClr>
                <a:srgbClr val="376092"/>
              </a:buClr>
              <a:buAutoNum type="arabicParenR"/>
            </a:pPr>
            <a: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До проведения ОСС осуществляет переговоры по условиям договора управления МКД</a:t>
            </a:r>
          </a:p>
          <a:p>
            <a:pPr marL="230760" indent="-228600" algn="just">
              <a:spcBef>
                <a:spcPts val="601"/>
              </a:spcBef>
              <a:buClr>
                <a:srgbClr val="376092"/>
              </a:buClr>
              <a:buAutoNum type="arabicParenR"/>
            </a:pPr>
            <a: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Заключает договор управления </a:t>
            </a:r>
            <a:b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 доверенности от собственников</a:t>
            </a:r>
          </a:p>
          <a:p>
            <a:pPr marL="230760" indent="-228600" algn="just">
              <a:spcBef>
                <a:spcPts val="601"/>
              </a:spcBef>
              <a:buClr>
                <a:srgbClr val="376092"/>
              </a:buClr>
              <a:buAutoNum type="arabicParenR"/>
            </a:pPr>
            <a: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Осуществляет контроля за выполнением обязательств по договору управления</a:t>
            </a:r>
          </a:p>
          <a:p>
            <a:pPr marL="230760" indent="-228600" algn="just">
              <a:spcBef>
                <a:spcPts val="601"/>
              </a:spcBef>
              <a:buClr>
                <a:srgbClr val="376092"/>
              </a:buClr>
              <a:buAutoNum type="arabicParenR"/>
            </a:pPr>
            <a: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Выступает в суде в качестве представителя собственников </a:t>
            </a:r>
            <a:b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 вопросам управления МКД </a:t>
            </a:r>
          </a:p>
          <a:p>
            <a:pPr marL="343080" indent="-340920" algn="ctr">
              <a:lnSpc>
                <a:spcPct val="100000"/>
              </a:lnSpc>
              <a:spcBef>
                <a:spcPts val="601"/>
              </a:spcBef>
              <a:buClr>
                <a:srgbClr val="376092"/>
              </a:buClr>
            </a:pPr>
            <a:endParaRPr lang="ru-RU" sz="1300" b="1" strike="noStrike" spc="-1" dirty="0" smtClean="0">
              <a:solidFill>
                <a:srgbClr val="000000"/>
              </a:solidFill>
              <a:latin typeface="Times New Roman"/>
              <a:ea typeface="DejaVu Sans"/>
            </a:endParaRPr>
          </a:p>
          <a:p>
            <a:pPr marL="343080" indent="-340920" algn="ctr">
              <a:lnSpc>
                <a:spcPct val="100000"/>
              </a:lnSpc>
              <a:spcBef>
                <a:spcPts val="601"/>
              </a:spcBef>
              <a:buClr>
                <a:srgbClr val="376092"/>
              </a:buClr>
            </a:pPr>
            <a:endParaRPr lang="ru-RU" sz="1300" b="1" strike="noStrike" spc="-1" dirty="0" smtClean="0">
              <a:solidFill>
                <a:srgbClr val="000000"/>
              </a:solidFill>
              <a:latin typeface="Times New Roman"/>
              <a:ea typeface="DejaVu Sans"/>
            </a:endParaRPr>
          </a:p>
          <a:p>
            <a:pPr marL="2160" algn="just">
              <a:spcBef>
                <a:spcPts val="601"/>
              </a:spcBef>
              <a:buClr>
                <a:srgbClr val="376092"/>
              </a:buClr>
            </a:pPr>
            <a:endParaRPr lang="ru-RU" sz="1100" spc="-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650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95935" y="2165929"/>
            <a:ext cx="9144000" cy="113107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sz="3600" dirty="0"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/>
            </a:r>
            <a:br>
              <a:rPr lang="ru-RU" sz="3600" dirty="0"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</a:br>
            <a:endParaRPr lang="ru-RU" sz="3300" dirty="0">
              <a:latin typeface="Open Sans BOLD" panose="020B0806030504020204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1402251"/>
            <a:ext cx="9144000" cy="0"/>
          </a:xfrm>
          <a:prstGeom prst="line">
            <a:avLst/>
          </a:prstGeom>
          <a:ln>
            <a:solidFill>
              <a:srgbClr val="79000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ustomShape 2"/>
          <p:cNvSpPr/>
          <p:nvPr/>
        </p:nvSpPr>
        <p:spPr>
          <a:xfrm>
            <a:off x="928800" y="260160"/>
            <a:ext cx="7212960" cy="913440"/>
          </a:xfrm>
          <a:prstGeom prst="rect">
            <a:avLst/>
          </a:prstGeom>
          <a:gradFill>
            <a:gsLst>
              <a:gs pos="0">
                <a:srgbClr val="2E5F99"/>
              </a:gs>
              <a:gs pos="80000">
                <a:srgbClr val="3C7AC7"/>
              </a:gs>
              <a:gs pos="100000">
                <a:srgbClr val="397BCA"/>
              </a:gs>
            </a:gsLst>
            <a:lin ang="16200000"/>
          </a:gradFill>
          <a:ln w="9360">
            <a:solidFill>
              <a:srgbClr val="4A7EBB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fontScale="70000" lnSpcReduction="20000"/>
          </a:bodyPr>
          <a:lstStyle/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Главное управление Московской области </a:t>
            </a:r>
            <a:endParaRPr lang="ru-RU" sz="2800" b="0" strike="noStrike" spc="-1" dirty="0">
              <a:latin typeface="Arial"/>
            </a:endParaRPr>
          </a:p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«Государственная жилищная инспекция Московской области»</a:t>
            </a:r>
            <a:endParaRPr lang="ru-RU" sz="2800" b="0" strike="noStrike" spc="-1" dirty="0">
              <a:latin typeface="Arial"/>
            </a:endParaRPr>
          </a:p>
        </p:txBody>
      </p:sp>
      <p:pic>
        <p:nvPicPr>
          <p:cNvPr id="18" name="Picture 4"/>
          <p:cNvPicPr/>
          <p:nvPr/>
        </p:nvPicPr>
        <p:blipFill>
          <a:blip r:embed="rId3" cstate="print"/>
          <a:stretch/>
        </p:blipFill>
        <p:spPr>
          <a:xfrm>
            <a:off x="179640" y="164640"/>
            <a:ext cx="619920" cy="1104960"/>
          </a:xfrm>
          <a:prstGeom prst="rect">
            <a:avLst/>
          </a:prstGeom>
          <a:ln w="9360">
            <a:noFill/>
          </a:ln>
        </p:spPr>
      </p:pic>
      <p:sp>
        <p:nvSpPr>
          <p:cNvPr id="19" name="CustomShape 3"/>
          <p:cNvSpPr/>
          <p:nvPr/>
        </p:nvSpPr>
        <p:spPr>
          <a:xfrm>
            <a:off x="8238252" y="239669"/>
            <a:ext cx="783720" cy="913440"/>
          </a:xfrm>
          <a:prstGeom prst="rect">
            <a:avLst/>
          </a:prstGeom>
          <a:gradFill>
            <a:gsLst>
              <a:gs pos="0">
                <a:srgbClr val="9C2F2C"/>
              </a:gs>
              <a:gs pos="80000">
                <a:srgbClr val="CB3D39"/>
              </a:gs>
              <a:gs pos="100000">
                <a:srgbClr val="CE3A36"/>
              </a:gs>
            </a:gsLst>
            <a:lin ang="16200000"/>
          </a:gradFill>
          <a:ln w="9360">
            <a:solidFill>
              <a:srgbClr val="BE4B48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0" name="CustomShape 4"/>
          <p:cNvSpPr/>
          <p:nvPr/>
        </p:nvSpPr>
        <p:spPr>
          <a:xfrm>
            <a:off x="8215200" y="260160"/>
            <a:ext cx="783720" cy="913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fld id="{02127D16-64E7-4587-BF42-311382506499}" type="slidenum">
              <a:rPr lang="ru-RU" sz="4000" b="0" strike="noStrike" spc="-1">
                <a:solidFill>
                  <a:srgbClr val="FFFFFF"/>
                </a:solidFill>
                <a:latin typeface="Times New Roman"/>
                <a:ea typeface="DejaVu Sans"/>
              </a:rPr>
              <a:pPr algn="ctr">
                <a:lnSpc>
                  <a:spcPct val="100000"/>
                </a:lnSpc>
              </a:pPr>
              <a:t>3</a:t>
            </a:fld>
            <a:endParaRPr lang="ru-RU" sz="4000" b="0" strike="noStrike" spc="-1" dirty="0">
              <a:latin typeface="Arial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35150" y="2776739"/>
            <a:ext cx="2415628" cy="838389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Основание для проведения проверок</a:t>
            </a:r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996773" y="2677724"/>
            <a:ext cx="2858461" cy="727184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</a:rPr>
              <a:t>Нормативные правовые акты, которыми руководствуются УО для подготовки МКД к ОЗП 2019/2020г.</a:t>
            </a: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46640" y="2298407"/>
            <a:ext cx="397908" cy="380492"/>
          </a:xfrm>
          <a:prstGeom prst="rect">
            <a:avLst/>
          </a:prstGeom>
        </p:spPr>
      </p:pic>
      <p:sp>
        <p:nvSpPr>
          <p:cNvPr id="23" name="Скругленный прямоугольник 22"/>
          <p:cNvSpPr/>
          <p:nvPr/>
        </p:nvSpPr>
        <p:spPr>
          <a:xfrm>
            <a:off x="2685408" y="1403333"/>
            <a:ext cx="3400347" cy="901718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/>
            <a:endParaRPr lang="ru-RU" b="1" dirty="0" smtClean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Проведение проверок готовности МКД к осенне-зимнему периоду 2019/2020г.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6015543" y="2744293"/>
            <a:ext cx="2458666" cy="728891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</a:rPr>
              <a:t>Ответственность УО за некачественную подготовку МКД к ОЗП 2019/2020г.</a:t>
            </a:r>
          </a:p>
        </p:txBody>
      </p:sp>
      <p:sp>
        <p:nvSpPr>
          <p:cNvPr id="26" name="Стрелка углом 25"/>
          <p:cNvSpPr/>
          <p:nvPr/>
        </p:nvSpPr>
        <p:spPr>
          <a:xfrm rot="5400000">
            <a:off x="5953205" y="1870427"/>
            <a:ext cx="1029660" cy="741509"/>
          </a:xfrm>
          <a:prstGeom prst="bentArrow">
            <a:avLst>
              <a:gd name="adj1" fmla="val 25000"/>
              <a:gd name="adj2" fmla="val 26036"/>
              <a:gd name="adj3" fmla="val 50000"/>
              <a:gd name="adj4" fmla="val 4375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7" name="Стрелка углом 26"/>
          <p:cNvSpPr/>
          <p:nvPr/>
        </p:nvSpPr>
        <p:spPr>
          <a:xfrm rot="16200000" flipH="1">
            <a:off x="1788253" y="1880458"/>
            <a:ext cx="1082589" cy="689002"/>
          </a:xfrm>
          <a:prstGeom prst="bentArrow">
            <a:avLst>
              <a:gd name="adj1" fmla="val 25000"/>
              <a:gd name="adj2" fmla="val 25000"/>
              <a:gd name="adj3" fmla="val 50000"/>
              <a:gd name="adj4" fmla="val 4375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79107" y="3630678"/>
            <a:ext cx="397908" cy="303147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83780" y="3408721"/>
            <a:ext cx="397908" cy="363180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71694" y="3475290"/>
            <a:ext cx="397908" cy="538897"/>
          </a:xfrm>
          <a:prstGeom prst="rect">
            <a:avLst/>
          </a:prstGeom>
        </p:spPr>
      </p:pic>
      <p:sp>
        <p:nvSpPr>
          <p:cNvPr id="31" name="Скругленный прямоугольник 30"/>
          <p:cNvSpPr/>
          <p:nvPr/>
        </p:nvSpPr>
        <p:spPr>
          <a:xfrm>
            <a:off x="122943" y="3914775"/>
            <a:ext cx="2697096" cy="2000250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marL="228600" indent="-228600" algn="just">
              <a:buAutoNum type="arabicParenR"/>
            </a:pPr>
            <a:r>
              <a:rPr lang="ru-RU" sz="1000" dirty="0" smtClean="0">
                <a:latin typeface="Times New Roman" panose="02020603050405020304" pitchFamily="18" charset="0"/>
              </a:rPr>
              <a:t>Поручения районных прокуратур;</a:t>
            </a:r>
          </a:p>
          <a:p>
            <a:pPr marL="228600" indent="-228600" algn="just">
              <a:buAutoNum type="arabicParenR"/>
            </a:pP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Распоряжение Правительства Московской области 14.05.2019 № 340-РП «О подготовке объектов топливно-энергетического комплекса, жилищно-коммунального хозяйства и социальной сферы в Московской области к осенне-зимнему периоду 2019/2020 гг.»</a:t>
            </a:r>
            <a:r>
              <a:rPr lang="ru-RU" sz="1000" dirty="0" smtClean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2873830" y="3724275"/>
            <a:ext cx="3142769" cy="2362200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marL="228600" indent="-228600" algn="just">
              <a:lnSpc>
                <a:spcPct val="114000"/>
              </a:lnSpc>
              <a:buAutoNum type="arabicParenR"/>
            </a:pPr>
            <a:r>
              <a:rPr lang="ru-RU" sz="9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Правила содержания общего имущества в МКД</a:t>
            </a:r>
          </a:p>
          <a:p>
            <a:pPr marL="228600" indent="-228600" algn="just">
              <a:lnSpc>
                <a:spcPct val="114000"/>
              </a:lnSpc>
            </a:pPr>
            <a:r>
              <a:rPr lang="ru-RU" sz="9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(ПП РФ от 13.08.2006 № 491) </a:t>
            </a:r>
          </a:p>
          <a:p>
            <a:pPr algn="just">
              <a:lnSpc>
                <a:spcPct val="114000"/>
              </a:lnSpc>
            </a:pPr>
            <a:r>
              <a:rPr lang="ru-RU" sz="900" spc="-1" dirty="0" smtClean="0">
                <a:latin typeface="Times New Roman" pitchFamily="18" charset="0"/>
                <a:cs typeface="Times New Roman" pitchFamily="18" charset="0"/>
              </a:rPr>
              <a:t>2)   О минимальном перечне услуг и работ, необходимых для обеспечения надлежащего содержания общего имущества в МКД»</a:t>
            </a:r>
          </a:p>
          <a:p>
            <a:pPr algn="just">
              <a:lnSpc>
                <a:spcPct val="114000"/>
              </a:lnSpc>
            </a:pPr>
            <a:r>
              <a:rPr lang="ru-RU" sz="900" spc="-1" dirty="0" smtClean="0">
                <a:latin typeface="Times New Roman" pitchFamily="18" charset="0"/>
                <a:cs typeface="Times New Roman" pitchFamily="18" charset="0"/>
              </a:rPr>
              <a:t> (П</a:t>
            </a:r>
            <a:r>
              <a:rPr lang="ru-RU" sz="9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 РФ</a:t>
            </a:r>
            <a:r>
              <a:rPr lang="ru-RU" sz="900" spc="-1" dirty="0" smtClean="0">
                <a:latin typeface="Times New Roman" pitchFamily="18" charset="0"/>
                <a:cs typeface="Times New Roman" pitchFamily="18" charset="0"/>
              </a:rPr>
              <a:t> от 03.04.2013 № 290)</a:t>
            </a:r>
          </a:p>
          <a:p>
            <a:pPr lvl="0" algn="just">
              <a:lnSpc>
                <a:spcPct val="114000"/>
              </a:lnSpc>
            </a:pP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3)   «О мерах по обеспечению безопасности при использовании и содержании ВДГО и ВКГО»</a:t>
            </a:r>
          </a:p>
          <a:p>
            <a:pPr lvl="0" algn="just">
              <a:lnSpc>
                <a:spcPct val="114000"/>
              </a:lnSpc>
            </a:pP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(ППРФ от 14.05.2013 № 410)</a:t>
            </a:r>
          </a:p>
          <a:p>
            <a:pPr lvl="0" algn="just">
              <a:lnSpc>
                <a:spcPct val="114000"/>
              </a:lnSpc>
            </a:pPr>
            <a:r>
              <a:rPr lang="ru-RU" sz="900" spc="-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4) Правила и нормы технической эксплуатации жилого фонда </a:t>
            </a:r>
            <a:r>
              <a:rPr lang="ru-RU" sz="900" spc="-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(приказ Госстроя от 27.09.2003 №170) </a:t>
            </a:r>
          </a:p>
          <a:p>
            <a:pPr algn="just">
              <a:lnSpc>
                <a:spcPct val="114000"/>
              </a:lnSpc>
            </a:pPr>
            <a:r>
              <a:rPr lang="ru-RU" sz="900" spc="-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5)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Федеральный закон "Об энергосбережении </a:t>
            </a:r>
            <a:br>
              <a:rPr lang="ru-RU" sz="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и о повышении энергетической эффективности» </a:t>
            </a:r>
          </a:p>
          <a:p>
            <a:pPr algn="just">
              <a:lnSpc>
                <a:spcPct val="114000"/>
              </a:lnSpc>
            </a:pP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от 23.11.2009 N 261-ФЗ</a:t>
            </a:r>
            <a:endParaRPr lang="ru-RU" sz="900" spc="-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82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6060366" y="4005944"/>
            <a:ext cx="2991426" cy="2347232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indent="-340920">
              <a:lnSpc>
                <a:spcPct val="114000"/>
              </a:lnSpc>
              <a:buClr>
                <a:srgbClr val="376092"/>
              </a:buClr>
            </a:pPr>
            <a:endParaRPr lang="ru-RU" sz="1000" spc="-1" dirty="0" smtClean="0">
              <a:latin typeface="Times New Roman" pitchFamily="18" charset="0"/>
              <a:cs typeface="Times New Roman" pitchFamily="18" charset="0"/>
            </a:endParaRPr>
          </a:p>
          <a:p>
            <a:pPr indent="-340920">
              <a:lnSpc>
                <a:spcPct val="114000"/>
              </a:lnSpc>
              <a:buClr>
                <a:srgbClr val="376092"/>
              </a:buClr>
            </a:pPr>
            <a:r>
              <a:rPr lang="ru-RU" sz="1000" spc="-1" dirty="0" smtClean="0">
                <a:latin typeface="Times New Roman" pitchFamily="18" charset="0"/>
                <a:cs typeface="Times New Roman" pitchFamily="18" charset="0"/>
              </a:rPr>
              <a:t>1)  </a:t>
            </a:r>
            <a:r>
              <a:rPr lang="ru-RU" sz="1000" b="1" spc="-1" dirty="0" smtClean="0">
                <a:latin typeface="Times New Roman" pitchFamily="18" charset="0"/>
                <a:cs typeface="Times New Roman" pitchFamily="18" charset="0"/>
              </a:rPr>
              <a:t>ч.2 ст. 14.1.3</a:t>
            </a:r>
            <a:r>
              <a:rPr lang="ru-RU" sz="1000" spc="-1" dirty="0" smtClean="0">
                <a:latin typeface="Times New Roman" pitchFamily="18" charset="0"/>
                <a:cs typeface="Times New Roman" pitchFamily="18" charset="0"/>
              </a:rPr>
              <a:t>. Управление МКД  нарушением лицензионных требований, за исключением случаев, предусмотренных </a:t>
            </a:r>
            <a:r>
              <a:rPr lang="ru-RU" sz="1000" spc="-1" dirty="0" smtClean="0">
                <a:latin typeface="Times New Roman" pitchFamily="18" charset="0"/>
                <a:cs typeface="Times New Roman" pitchFamily="18" charset="0"/>
                <a:hlinkClick r:id="rId5"/>
              </a:rPr>
              <a:t>статьей 13.19.2</a:t>
            </a:r>
            <a:r>
              <a:rPr lang="ru-RU" sz="1000" spc="-1" dirty="0" smtClean="0">
                <a:latin typeface="Times New Roman" pitchFamily="18" charset="0"/>
                <a:cs typeface="Times New Roman" pitchFamily="18" charset="0"/>
              </a:rPr>
              <a:t> настоящего Кодекса;</a:t>
            </a:r>
          </a:p>
          <a:p>
            <a:pPr indent="-340920">
              <a:lnSpc>
                <a:spcPct val="114000"/>
              </a:lnSpc>
              <a:buClr>
                <a:srgbClr val="376092"/>
              </a:buClr>
            </a:pPr>
            <a:r>
              <a:rPr lang="ru-RU" sz="1000" spc="-1" dirty="0" smtClean="0">
                <a:latin typeface="Times New Roman" pitchFamily="18" charset="0"/>
                <a:cs typeface="Times New Roman" pitchFamily="18" charset="0"/>
              </a:rPr>
              <a:t>2)  </a:t>
            </a:r>
            <a:r>
              <a:rPr lang="ru-RU" sz="1000" b="1" spc="-1" dirty="0" smtClean="0">
                <a:latin typeface="Times New Roman" pitchFamily="18" charset="0"/>
                <a:cs typeface="Times New Roman" pitchFamily="18" charset="0"/>
              </a:rPr>
              <a:t>ч. 3 ст. 14.1.3.</a:t>
            </a:r>
            <a:r>
              <a:rPr lang="ru-RU" sz="1000" spc="-1" dirty="0" smtClean="0">
                <a:latin typeface="Times New Roman" pitchFamily="18" charset="0"/>
                <a:cs typeface="Times New Roman" pitchFamily="18" charset="0"/>
              </a:rPr>
              <a:t>  -  Управление МКД </a:t>
            </a:r>
            <a:br>
              <a:rPr lang="ru-RU" sz="1000" spc="-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000" spc="-1" dirty="0" smtClean="0">
                <a:latin typeface="Times New Roman" pitchFamily="18" charset="0"/>
                <a:cs typeface="Times New Roman" pitchFamily="18" charset="0"/>
              </a:rPr>
              <a:t>с грубым нарушением лицензионных требований;</a:t>
            </a:r>
          </a:p>
          <a:p>
            <a:pPr indent="-340920">
              <a:lnSpc>
                <a:spcPct val="114000"/>
              </a:lnSpc>
              <a:buClr>
                <a:srgbClr val="376092"/>
              </a:buClr>
            </a:pPr>
            <a:r>
              <a:rPr lang="ru-RU" sz="1000" spc="-1" dirty="0" smtClean="0">
                <a:latin typeface="Times New Roman" pitchFamily="18" charset="0"/>
                <a:cs typeface="Times New Roman" pitchFamily="18" charset="0"/>
              </a:rPr>
              <a:t>3)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 ч. 4, 5 и 12 ст. 9.16.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Нарушение энергосбережении и о повышении энергетической эффективности;</a:t>
            </a:r>
          </a:p>
          <a:p>
            <a:pPr marL="343080" indent="-340920" algn="just">
              <a:buClr>
                <a:srgbClr val="376092"/>
              </a:buClr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4) 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ч. 1-</a:t>
            </a:r>
            <a:r>
              <a:rPr lang="en-US" sz="1000" b="1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ст. 9.23.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Нарушение правил обеспечения безопасного использования и содержания ВДГО и ВКГО;</a:t>
            </a:r>
          </a:p>
          <a:p>
            <a:pPr indent="-340920">
              <a:lnSpc>
                <a:spcPct val="114000"/>
              </a:lnSpc>
              <a:buClr>
                <a:srgbClr val="376092"/>
              </a:buClr>
            </a:pPr>
            <a:endParaRPr lang="ru-RU" sz="900" spc="-1" dirty="0" smtClean="0">
              <a:latin typeface="Times New Roman" pitchFamily="18" charset="0"/>
              <a:cs typeface="Times New Roman" pitchFamily="18" charset="0"/>
            </a:endParaRPr>
          </a:p>
          <a:p>
            <a:pPr indent="-340920">
              <a:lnSpc>
                <a:spcPct val="114000"/>
              </a:lnSpc>
              <a:buClr>
                <a:srgbClr val="376092"/>
              </a:buClr>
              <a:buFont typeface="Wingdings" charset="2"/>
              <a:buChar char=""/>
            </a:pPr>
            <a:endParaRPr lang="ru-RU" sz="900" spc="-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133725" y="6124575"/>
            <a:ext cx="2562225" cy="733425"/>
          </a:xfrm>
          <a:prstGeom prst="roundRect">
            <a:avLst/>
          </a:prstGeom>
          <a:solidFill>
            <a:schemeClr val="bg1"/>
          </a:solidFill>
          <a:ln>
            <a:prstDash val="dash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marL="228600" indent="-228600" algn="ctr"/>
            <a:endParaRPr lang="ru-RU" sz="1000" dirty="0" smtClean="0">
              <a:latin typeface="Times New Roman" panose="02020603050405020304" pitchFamily="18" charset="0"/>
            </a:endParaRPr>
          </a:p>
          <a:p>
            <a:pPr marL="228600" indent="-228600" algn="ctr"/>
            <a:r>
              <a:rPr lang="ru-RU" sz="1000" dirty="0" smtClean="0">
                <a:latin typeface="Times New Roman" panose="02020603050405020304" pitchFamily="18" charset="0"/>
              </a:rPr>
              <a:t>Ответственность органов местного</a:t>
            </a:r>
          </a:p>
          <a:p>
            <a:pPr marL="228600" indent="-228600" algn="ctr"/>
            <a:r>
              <a:rPr lang="ru-RU" sz="1000" dirty="0" smtClean="0">
                <a:latin typeface="Times New Roman" panose="02020603050405020304" pitchFamily="18" charset="0"/>
              </a:rPr>
              <a:t>самоуправления действующим</a:t>
            </a:r>
          </a:p>
          <a:p>
            <a:pPr marL="228600" indent="-228600" algn="ctr"/>
            <a:r>
              <a:rPr lang="ru-RU" sz="1000" dirty="0" smtClean="0">
                <a:latin typeface="Times New Roman" panose="02020603050405020304" pitchFamily="18" charset="0"/>
              </a:rPr>
              <a:t> законодательством </a:t>
            </a:r>
          </a:p>
          <a:p>
            <a:pPr marL="228600" indent="-228600" algn="ctr"/>
            <a:r>
              <a:rPr lang="ru-RU" sz="1000" dirty="0" smtClean="0">
                <a:latin typeface="Times New Roman" panose="02020603050405020304" pitchFamily="18" charset="0"/>
              </a:rPr>
              <a:t>не предусмотрена</a:t>
            </a:r>
          </a:p>
          <a:p>
            <a:pPr marL="228600" indent="-228600" algn="ctr">
              <a:buAutoNum type="arabicParenR"/>
            </a:pPr>
            <a:endParaRPr lang="ru-RU" sz="1000" dirty="0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650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296651" y="1275608"/>
            <a:ext cx="7915019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проверок готовности МКД к ОЗП 2019/2020</a:t>
            </a:r>
            <a:endParaRPr lang="ru-RU" sz="1800" b="1" baseline="30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="" xmlns:p14="http://schemas.microsoft.com/office/powerpoint/2010/main" val="77010865"/>
              </p:ext>
            </p:extLst>
          </p:nvPr>
        </p:nvGraphicFramePr>
        <p:xfrm>
          <a:off x="324243" y="1992087"/>
          <a:ext cx="7690684" cy="46754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CustomShape 2"/>
          <p:cNvSpPr/>
          <p:nvPr/>
        </p:nvSpPr>
        <p:spPr>
          <a:xfrm>
            <a:off x="928800" y="260160"/>
            <a:ext cx="7212960" cy="913440"/>
          </a:xfrm>
          <a:prstGeom prst="rect">
            <a:avLst/>
          </a:prstGeom>
          <a:gradFill>
            <a:gsLst>
              <a:gs pos="0">
                <a:srgbClr val="2E5F99"/>
              </a:gs>
              <a:gs pos="80000">
                <a:srgbClr val="3C7AC7"/>
              </a:gs>
              <a:gs pos="100000">
                <a:srgbClr val="397BCA"/>
              </a:gs>
            </a:gsLst>
            <a:lin ang="16200000"/>
          </a:gradFill>
          <a:ln w="9360">
            <a:solidFill>
              <a:srgbClr val="4A7EBB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fontScale="70000" lnSpcReduction="20000"/>
          </a:bodyPr>
          <a:lstStyle/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Главное управление Московской области </a:t>
            </a:r>
            <a:endParaRPr lang="ru-RU" sz="2800" b="0" strike="noStrike" spc="-1" dirty="0">
              <a:latin typeface="Arial"/>
            </a:endParaRPr>
          </a:p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«Государственная жилищная инспекция Московской области»</a:t>
            </a:r>
            <a:endParaRPr lang="ru-RU" sz="2800" b="0" strike="noStrike" spc="-1" dirty="0">
              <a:latin typeface="Arial"/>
            </a:endParaRPr>
          </a:p>
        </p:txBody>
      </p:sp>
      <p:pic>
        <p:nvPicPr>
          <p:cNvPr id="13" name="Picture 4"/>
          <p:cNvPicPr/>
          <p:nvPr/>
        </p:nvPicPr>
        <p:blipFill>
          <a:blip r:embed="rId4" cstate="print"/>
          <a:stretch/>
        </p:blipFill>
        <p:spPr>
          <a:xfrm>
            <a:off x="179640" y="164640"/>
            <a:ext cx="619920" cy="1104960"/>
          </a:xfrm>
          <a:prstGeom prst="rect">
            <a:avLst/>
          </a:prstGeom>
          <a:ln w="9360">
            <a:noFill/>
          </a:ln>
        </p:spPr>
      </p:pic>
      <p:sp>
        <p:nvSpPr>
          <p:cNvPr id="14" name="CustomShape 4"/>
          <p:cNvSpPr/>
          <p:nvPr/>
        </p:nvSpPr>
        <p:spPr>
          <a:xfrm>
            <a:off x="8215200" y="260160"/>
            <a:ext cx="783720" cy="913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fld id="{02127D16-64E7-4587-BF42-311382506499}" type="slidenum">
              <a:rPr lang="ru-RU" sz="4000" b="0" strike="noStrike" spc="-1">
                <a:solidFill>
                  <a:srgbClr val="FFFFFF"/>
                </a:solidFill>
                <a:latin typeface="Times New Roman"/>
                <a:ea typeface="DejaVu Sans"/>
              </a:rPr>
              <a:pPr algn="ctr">
                <a:lnSpc>
                  <a:spcPct val="100000"/>
                </a:lnSpc>
              </a:pPr>
              <a:t>4</a:t>
            </a:fld>
            <a:endParaRPr lang="ru-RU" sz="4000" b="0" strike="noStrike" spc="-1" dirty="0">
              <a:latin typeface="Arial"/>
            </a:endParaRPr>
          </a:p>
        </p:txBody>
      </p:sp>
      <p:sp>
        <p:nvSpPr>
          <p:cNvPr id="21" name="CustomShape 3"/>
          <p:cNvSpPr/>
          <p:nvPr/>
        </p:nvSpPr>
        <p:spPr>
          <a:xfrm>
            <a:off x="8229287" y="258452"/>
            <a:ext cx="783720" cy="913440"/>
          </a:xfrm>
          <a:prstGeom prst="rect">
            <a:avLst/>
          </a:prstGeom>
          <a:gradFill>
            <a:gsLst>
              <a:gs pos="0">
                <a:srgbClr val="9C2F2C"/>
              </a:gs>
              <a:gs pos="80000">
                <a:srgbClr val="CB3D39"/>
              </a:gs>
              <a:gs pos="100000">
                <a:srgbClr val="CE3A36"/>
              </a:gs>
            </a:gsLst>
            <a:lin ang="16200000"/>
          </a:gradFill>
          <a:ln w="9360">
            <a:solidFill>
              <a:srgbClr val="BE4B48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>
            <a:pPr algn="ctr">
              <a:lnSpc>
                <a:spcPct val="100000"/>
              </a:lnSpc>
            </a:pPr>
            <a:r>
              <a:rPr lang="ru-RU" sz="4000" spc="-1" dirty="0" smtClean="0">
                <a:solidFill>
                  <a:srgbClr val="FFFFFF"/>
                </a:solidFill>
                <a:latin typeface="Times New Roman"/>
                <a:ea typeface="DejaVu Sans"/>
              </a:rPr>
              <a:t>4</a:t>
            </a:r>
            <a:endParaRPr lang="ru-RU" sz="4000" spc="-1" dirty="0">
              <a:latin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35054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20DC2FE2-CEAE-476D-A786-E49E627EDF68}"/>
              </a:ext>
            </a:extLst>
          </p:cNvPr>
          <p:cNvSpPr/>
          <p:nvPr/>
        </p:nvSpPr>
        <p:spPr>
          <a:xfrm>
            <a:off x="7633731" y="116886"/>
            <a:ext cx="1510670" cy="346249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ВСЕ ЗНАЕМ</a:t>
            </a:r>
            <a:endParaRPr lang="ru-RU" sz="1800" b="1" dirty="0">
              <a:solidFill>
                <a:schemeClr val="bg1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836549" y="1246982"/>
            <a:ext cx="7560840" cy="102741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34471 (64%) МКД проверено на основании представленных паспортов готовности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трелка вниз 22"/>
          <p:cNvSpPr/>
          <p:nvPr/>
        </p:nvSpPr>
        <p:spPr>
          <a:xfrm>
            <a:off x="4041631" y="2303488"/>
            <a:ext cx="1052403" cy="601077"/>
          </a:xfrm>
          <a:prstGeom prst="downArrow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863443" y="2999082"/>
            <a:ext cx="7581310" cy="1032609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13702 (40%)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нарушений 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выявлено</a:t>
            </a: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при фактической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проверке</a:t>
            </a: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МКД</a:t>
            </a: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подписанными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паспортами</a:t>
            </a: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готовности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b="1" dirty="0" smtClean="0"/>
              <a:t>	</a:t>
            </a:r>
            <a:endParaRPr lang="ru-RU" b="1" dirty="0"/>
          </a:p>
        </p:txBody>
      </p:sp>
      <p:sp>
        <p:nvSpPr>
          <p:cNvPr id="30" name="Стрелка вниз 29"/>
          <p:cNvSpPr/>
          <p:nvPr/>
        </p:nvSpPr>
        <p:spPr>
          <a:xfrm>
            <a:off x="1987806" y="4139257"/>
            <a:ext cx="1052403" cy="713639"/>
          </a:xfrm>
          <a:prstGeom prst="down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с</a:t>
            </a:r>
            <a:endParaRPr lang="ru-RU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1" name="Стрелка вниз 30"/>
          <p:cNvSpPr/>
          <p:nvPr/>
        </p:nvSpPr>
        <p:spPr>
          <a:xfrm>
            <a:off x="5840670" y="4115351"/>
            <a:ext cx="1052403" cy="725591"/>
          </a:xfrm>
          <a:prstGeom prst="down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827583" y="4954382"/>
            <a:ext cx="2917698" cy="133286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8 068 предписаний</a:t>
            </a:r>
            <a:endParaRPr lang="en-US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выдано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4034118" y="4924612"/>
            <a:ext cx="4536141" cy="138654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7 015 административных дела возбуждено: </a:t>
            </a: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 отношении УО – 1 333 АД;</a:t>
            </a: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 отношении должностных лиц УО – 5 682 АД</a:t>
            </a: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CustomShape 2"/>
          <p:cNvSpPr/>
          <p:nvPr/>
        </p:nvSpPr>
        <p:spPr>
          <a:xfrm>
            <a:off x="928800" y="260160"/>
            <a:ext cx="7212960" cy="913440"/>
          </a:xfrm>
          <a:prstGeom prst="rect">
            <a:avLst/>
          </a:prstGeom>
          <a:gradFill>
            <a:gsLst>
              <a:gs pos="0">
                <a:srgbClr val="2E5F99"/>
              </a:gs>
              <a:gs pos="80000">
                <a:srgbClr val="3C7AC7"/>
              </a:gs>
              <a:gs pos="100000">
                <a:srgbClr val="397BCA"/>
              </a:gs>
            </a:gsLst>
            <a:lin ang="16200000"/>
          </a:gradFill>
          <a:ln w="9360">
            <a:solidFill>
              <a:srgbClr val="4A7EBB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fontScale="70000" lnSpcReduction="20000"/>
          </a:bodyPr>
          <a:lstStyle/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Главное управление Московской области </a:t>
            </a:r>
            <a:endParaRPr lang="ru-RU" sz="2800" b="0" strike="noStrike" spc="-1" dirty="0">
              <a:latin typeface="Arial"/>
            </a:endParaRPr>
          </a:p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«Государственная жилищная инспекция Московской области»</a:t>
            </a:r>
            <a:endParaRPr lang="ru-RU" sz="2800" b="0" strike="noStrike" spc="-1" dirty="0">
              <a:latin typeface="Arial"/>
            </a:endParaRPr>
          </a:p>
        </p:txBody>
      </p:sp>
      <p:pic>
        <p:nvPicPr>
          <p:cNvPr id="24" name="Picture 4"/>
          <p:cNvPicPr/>
          <p:nvPr/>
        </p:nvPicPr>
        <p:blipFill>
          <a:blip r:embed="rId3" cstate="print"/>
          <a:stretch/>
        </p:blipFill>
        <p:spPr>
          <a:xfrm>
            <a:off x="179640" y="164640"/>
            <a:ext cx="619920" cy="1104960"/>
          </a:xfrm>
          <a:prstGeom prst="rect">
            <a:avLst/>
          </a:prstGeom>
          <a:ln w="9360">
            <a:noFill/>
          </a:ln>
        </p:spPr>
      </p:pic>
      <p:sp>
        <p:nvSpPr>
          <p:cNvPr id="29" name="CustomShape 3"/>
          <p:cNvSpPr/>
          <p:nvPr/>
        </p:nvSpPr>
        <p:spPr>
          <a:xfrm>
            <a:off x="8229287" y="258452"/>
            <a:ext cx="783720" cy="913440"/>
          </a:xfrm>
          <a:prstGeom prst="rect">
            <a:avLst/>
          </a:prstGeom>
          <a:gradFill>
            <a:gsLst>
              <a:gs pos="0">
                <a:srgbClr val="9C2F2C"/>
              </a:gs>
              <a:gs pos="80000">
                <a:srgbClr val="CB3D39"/>
              </a:gs>
              <a:gs pos="100000">
                <a:srgbClr val="CE3A36"/>
              </a:gs>
            </a:gsLst>
            <a:lin ang="16200000"/>
          </a:gradFill>
          <a:ln w="9360">
            <a:solidFill>
              <a:srgbClr val="BE4B48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>
            <a:pPr algn="ctr">
              <a:lnSpc>
                <a:spcPct val="100000"/>
              </a:lnSpc>
            </a:pPr>
            <a:r>
              <a:rPr lang="ru-RU" sz="4000" spc="-1" dirty="0" smtClean="0">
                <a:solidFill>
                  <a:srgbClr val="FFFFFF"/>
                </a:solidFill>
                <a:latin typeface="Times New Roman"/>
                <a:ea typeface="DejaVu Sans"/>
              </a:rPr>
              <a:t>5</a:t>
            </a:r>
            <a:endParaRPr lang="ru-RU" sz="4000" spc="-1" dirty="0">
              <a:latin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88589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ик 21"/>
          <p:cNvSpPr/>
          <p:nvPr/>
        </p:nvSpPr>
        <p:spPr>
          <a:xfrm>
            <a:off x="1" y="1759060"/>
            <a:ext cx="3087741" cy="43858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1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«Красная зона» по муниципальным образованиям</a:t>
            </a:r>
            <a:endParaRPr lang="ru-RU" sz="1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30778788"/>
              </p:ext>
            </p:extLst>
          </p:nvPr>
        </p:nvGraphicFramePr>
        <p:xfrm>
          <a:off x="178555" y="2468499"/>
          <a:ext cx="2726570" cy="3069895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15264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0015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74891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Представление</a:t>
                      </a:r>
                      <a:r>
                        <a:rPr lang="ru-RU" sz="1300" b="1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паспортов </a:t>
                      </a: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831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Лотошино г.о.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44" marR="714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u="none" strike="noStrike">
                          <a:latin typeface="Times New Roman" pitchFamily="18" charset="0"/>
                          <a:cs typeface="Times New Roman" pitchFamily="18" charset="0"/>
                        </a:rPr>
                        <a:t>38%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44" marR="7144" marT="9525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5831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Волоколамск г.о.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44" marR="714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u="none" strike="noStrike">
                          <a:latin typeface="Times New Roman" pitchFamily="18" charset="0"/>
                          <a:cs typeface="Times New Roman" pitchFamily="18" charset="0"/>
                        </a:rPr>
                        <a:t>43%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44" marR="7144" marT="9525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5831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Щелково г.о.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44" marR="714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51%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44" marR="7144" marT="9525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5831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Рузский г.о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44" marR="714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66%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44" marR="7144" marT="9525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5831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Фрязино</a:t>
                      </a:r>
                      <a:r>
                        <a:rPr lang="ru-RU" sz="130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г.о.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44" marR="714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73%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44" marR="7144" marT="9525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5831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Раменский г.о.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44" marR="7144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79%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44" marR="7144" marT="9525" marB="0" anchor="ctr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50891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Лосино-Петровский г.о.</a:t>
                      </a:r>
                    </a:p>
                  </a:txBody>
                  <a:tcPr marL="9525" marR="9525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80%</a:t>
                      </a:r>
                    </a:p>
                  </a:txBody>
                  <a:tcPr marL="9525" marR="9525" marT="12700" marB="0" anchor="ctr"/>
                </a:tc>
              </a:tr>
              <a:tr h="2621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Дмитровский г.о.</a:t>
                      </a:r>
                    </a:p>
                  </a:txBody>
                  <a:tcPr marL="9525" marR="9525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82%</a:t>
                      </a:r>
                    </a:p>
                  </a:txBody>
                  <a:tcPr marL="9525" marR="9525" marT="12700" marB="0" anchor="ctr"/>
                </a:tc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560935" y="1300521"/>
            <a:ext cx="8406332" cy="33086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ru-RU" sz="17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Open Sans BOLD" panose="020B0806030504020204" pitchFamily="34" charset="0"/>
                <a:cs typeface="Times New Roman" panose="02020603050405020304" pitchFamily="18" charset="0"/>
              </a:rPr>
              <a:t>Представление паспортов готовности в соответствии с утвержденным графиками</a:t>
            </a:r>
            <a:endParaRPr lang="ru-RU" sz="17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Open Sans BOLD" panose="020B080603050402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29598025"/>
              </p:ext>
            </p:extLst>
          </p:nvPr>
        </p:nvGraphicFramePr>
        <p:xfrm>
          <a:off x="3027508" y="2463410"/>
          <a:ext cx="2804672" cy="4276884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178269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2197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7386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Название УК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Кол-во паспортов готовности, направленных в         ГЖИ МО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597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ООО «ЗАБОЛОТЬЕВСКАЯ УК»</a:t>
                      </a:r>
                    </a:p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(Раменский г.о.)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12700" marB="0" anchor="ctr"/>
                </a:tc>
              </a:tr>
              <a:tr h="5613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ООО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«УК «УПРАВЛЕНИЕ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ЖКХ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ФРЯНОВО» </a:t>
                      </a:r>
                    </a:p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(г.о. Щелково)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0%</a:t>
                      </a:r>
                    </a:p>
                  </a:txBody>
                  <a:tcPr marL="9525" marR="9525" marT="12700" marB="0" anchor="ctr"/>
                </a:tc>
              </a:tr>
              <a:tr h="37846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ООО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«КУЗНЕЦОВСКАЯ УК» </a:t>
                      </a:r>
                    </a:p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(Раменский г.о.)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0%</a:t>
                      </a:r>
                    </a:p>
                  </a:txBody>
                  <a:tcPr marL="9525" marR="9525" marT="12700" marB="0" anchor="ctr"/>
                </a:tc>
              </a:tr>
              <a:tr h="5597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ООО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«ЭКСПЛСТРОЙСЕРВИС» </a:t>
                      </a:r>
                    </a:p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(г.о. </a:t>
                      </a:r>
                      <a:r>
                        <a:rPr lang="ru-RU" sz="1200" b="1" i="0" u="none" strike="noStrike" dirty="0" err="1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Фрязино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0%</a:t>
                      </a:r>
                    </a:p>
                  </a:txBody>
                  <a:tcPr marL="9525" marR="9525" marT="12700" marB="0" anchor="ctr"/>
                </a:tc>
              </a:tr>
              <a:tr h="37846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ООО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«ВЕГА» </a:t>
                      </a:r>
                    </a:p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(г.о. Щелково)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4%</a:t>
                      </a:r>
                    </a:p>
                  </a:txBody>
                  <a:tcPr marL="9525" marR="9525" marT="12700" marB="0" anchor="ctr"/>
                </a:tc>
              </a:tr>
            </a:tbl>
          </a:graphicData>
        </a:graphic>
      </p:graphicFrame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6066547" y="2486213"/>
          <a:ext cx="2908405" cy="3999117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1287074"/>
                <a:gridCol w="1621331"/>
              </a:tblGrid>
              <a:tr h="5027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Представление паспортов </a:t>
                      </a:r>
                    </a:p>
                  </a:txBody>
                  <a:tcPr marL="7144" marR="7144" marT="7144" marB="0" anchor="ctr"/>
                </a:tc>
              </a:tr>
              <a:tr h="3867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Клин г.о.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002" marR="7002" marT="933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100%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002" marR="7002" marT="9336" marB="0" anchor="ctr"/>
                </a:tc>
              </a:tr>
              <a:tr h="3867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Реутов г.о.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002" marR="7002" marT="933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>
                          <a:latin typeface="Times New Roman" pitchFamily="18" charset="0"/>
                          <a:cs typeface="Times New Roman" pitchFamily="18" charset="0"/>
                        </a:rPr>
                        <a:t>100%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002" marR="7002" marT="9336" marB="0" anchor="ctr"/>
                </a:tc>
              </a:tr>
              <a:tr h="3867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Дубна г.о.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002" marR="7002" marT="933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>
                          <a:latin typeface="Times New Roman" pitchFamily="18" charset="0"/>
                          <a:cs typeface="Times New Roman" pitchFamily="18" charset="0"/>
                        </a:rPr>
                        <a:t>100%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002" marR="7002" marT="9336" marB="0" anchor="ctr"/>
                </a:tc>
              </a:tr>
              <a:tr h="3867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Лобня г.о.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002" marR="7002" marT="933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100%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002" marR="7002" marT="9336" marB="0" anchor="ctr"/>
                </a:tc>
              </a:tr>
              <a:tr h="3867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Восход г.о.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002" marR="7002" marT="933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>
                          <a:latin typeface="Times New Roman" pitchFamily="18" charset="0"/>
                          <a:cs typeface="Times New Roman" pitchFamily="18" charset="0"/>
                        </a:rPr>
                        <a:t>100%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002" marR="7002" marT="9336" marB="0" anchor="ctr"/>
                </a:tc>
              </a:tr>
              <a:tr h="3867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Кашира г.о.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002" marR="7002" marT="933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>
                          <a:latin typeface="Times New Roman" pitchFamily="18" charset="0"/>
                          <a:cs typeface="Times New Roman" pitchFamily="18" charset="0"/>
                        </a:rPr>
                        <a:t>100%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002" marR="7002" marT="9336" marB="0" anchor="ctr"/>
                </a:tc>
              </a:tr>
              <a:tr h="3867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Красноармейск г.о.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002" marR="7002" marT="933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100%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002" marR="7002" marT="9336" marB="0" anchor="ctr"/>
                </a:tc>
              </a:tr>
              <a:tr h="3867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Луховицы г.о.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002" marR="7002" marT="933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100%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002" marR="7002" marT="9336" marB="0" anchor="ctr"/>
                </a:tc>
              </a:tr>
              <a:tr h="40223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Котельники г.о.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002" marR="7002" marT="9336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99%</a:t>
                      </a:r>
                    </a:p>
                  </a:txBody>
                  <a:tcPr marL="9525" marR="9525" marT="1270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1" name="CustomShape 2"/>
          <p:cNvSpPr/>
          <p:nvPr/>
        </p:nvSpPr>
        <p:spPr>
          <a:xfrm>
            <a:off x="928800" y="260160"/>
            <a:ext cx="7212960" cy="913440"/>
          </a:xfrm>
          <a:prstGeom prst="rect">
            <a:avLst/>
          </a:prstGeom>
          <a:gradFill>
            <a:gsLst>
              <a:gs pos="0">
                <a:srgbClr val="2E5F99"/>
              </a:gs>
              <a:gs pos="80000">
                <a:srgbClr val="3C7AC7"/>
              </a:gs>
              <a:gs pos="100000">
                <a:srgbClr val="397BCA"/>
              </a:gs>
            </a:gsLst>
            <a:lin ang="16200000"/>
          </a:gradFill>
          <a:ln w="9360">
            <a:solidFill>
              <a:srgbClr val="4A7EBB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fontScale="70000" lnSpcReduction="20000"/>
          </a:bodyPr>
          <a:lstStyle/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Главное управление Московской области </a:t>
            </a:r>
            <a:endParaRPr lang="ru-RU" sz="2800" b="0" strike="noStrike" spc="-1" dirty="0">
              <a:latin typeface="Arial"/>
            </a:endParaRPr>
          </a:p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«Государственная жилищная инспекция Московской области»</a:t>
            </a:r>
            <a:endParaRPr lang="ru-RU" sz="2800" b="0" strike="noStrike" spc="-1" dirty="0">
              <a:latin typeface="Arial"/>
            </a:endParaRPr>
          </a:p>
        </p:txBody>
      </p:sp>
      <p:pic>
        <p:nvPicPr>
          <p:cNvPr id="24" name="Picture 4"/>
          <p:cNvPicPr/>
          <p:nvPr/>
        </p:nvPicPr>
        <p:blipFill>
          <a:blip r:embed="rId3" cstate="print"/>
          <a:stretch/>
        </p:blipFill>
        <p:spPr>
          <a:xfrm>
            <a:off x="179640" y="164640"/>
            <a:ext cx="619920" cy="1104960"/>
          </a:xfrm>
          <a:prstGeom prst="rect">
            <a:avLst/>
          </a:prstGeom>
          <a:ln w="9360">
            <a:noFill/>
          </a:ln>
        </p:spPr>
      </p:pic>
      <p:sp>
        <p:nvSpPr>
          <p:cNvPr id="29" name="CustomShape 4"/>
          <p:cNvSpPr/>
          <p:nvPr/>
        </p:nvSpPr>
        <p:spPr>
          <a:xfrm>
            <a:off x="8215200" y="260160"/>
            <a:ext cx="783720" cy="913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fld id="{02127D16-64E7-4587-BF42-311382506499}" type="slidenum">
              <a:rPr lang="ru-RU" sz="4000" b="0" strike="noStrike" spc="-1">
                <a:solidFill>
                  <a:srgbClr val="FFFFFF"/>
                </a:solidFill>
                <a:latin typeface="Times New Roman"/>
                <a:ea typeface="DejaVu Sans"/>
              </a:rPr>
              <a:pPr algn="ctr">
                <a:lnSpc>
                  <a:spcPct val="100000"/>
                </a:lnSpc>
              </a:pPr>
              <a:t>6</a:t>
            </a:fld>
            <a:endParaRPr lang="ru-RU" sz="4000" b="0" strike="noStrike" spc="-1" dirty="0">
              <a:latin typeface="Arial"/>
            </a:endParaRPr>
          </a:p>
        </p:txBody>
      </p:sp>
      <p:sp>
        <p:nvSpPr>
          <p:cNvPr id="30" name="CustomShape 3"/>
          <p:cNvSpPr/>
          <p:nvPr/>
        </p:nvSpPr>
        <p:spPr>
          <a:xfrm>
            <a:off x="8229287" y="258452"/>
            <a:ext cx="783720" cy="913440"/>
          </a:xfrm>
          <a:prstGeom prst="rect">
            <a:avLst/>
          </a:prstGeom>
          <a:gradFill>
            <a:gsLst>
              <a:gs pos="0">
                <a:srgbClr val="9C2F2C"/>
              </a:gs>
              <a:gs pos="80000">
                <a:srgbClr val="CB3D39"/>
              </a:gs>
              <a:gs pos="100000">
                <a:srgbClr val="CE3A36"/>
              </a:gs>
            </a:gsLst>
            <a:lin ang="16200000"/>
          </a:gradFill>
          <a:ln w="9360">
            <a:solidFill>
              <a:srgbClr val="BE4B48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>
            <a:pPr algn="ctr">
              <a:lnSpc>
                <a:spcPct val="100000"/>
              </a:lnSpc>
            </a:pPr>
            <a:r>
              <a:rPr lang="ru-RU" sz="4000" spc="-1" dirty="0" smtClean="0">
                <a:solidFill>
                  <a:srgbClr val="FFFFFF"/>
                </a:solidFill>
                <a:latin typeface="Times New Roman"/>
                <a:ea typeface="DejaVu Sans"/>
              </a:rPr>
              <a:t>6</a:t>
            </a:r>
          </a:p>
          <a:p>
            <a:pPr algn="ctr">
              <a:lnSpc>
                <a:spcPct val="100000"/>
              </a:lnSpc>
            </a:pPr>
            <a:endParaRPr lang="ru-RU" sz="4000" spc="-1" dirty="0">
              <a:latin typeface="Arial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2887917" y="1829071"/>
            <a:ext cx="3087741" cy="43858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1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«Красная зона» по управляющим организациям</a:t>
            </a:r>
            <a:endParaRPr lang="ru-RU" sz="1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5960250" y="1878589"/>
            <a:ext cx="3087741" cy="43858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«Зеленая зона» по муниципальным образования</a:t>
            </a:r>
            <a:endParaRPr lang="ru-RU" sz="12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0011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/>
          <p:cNvSpPr/>
          <p:nvPr/>
        </p:nvSpPr>
        <p:spPr>
          <a:xfrm>
            <a:off x="1379286" y="1270427"/>
            <a:ext cx="61357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Проверки подготовки МКД к ОЗП 2019/2020 гг.</a:t>
            </a:r>
            <a:endParaRPr lang="ru-RU" sz="1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190500" y="1783203"/>
            <a:ext cx="290512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«Красная зона» </a:t>
            </a:r>
            <a:b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муниципальным образованиям</a:t>
            </a:r>
            <a:endParaRPr lang="ru-RU" dirty="0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704850" y="6296025"/>
            <a:ext cx="5371405" cy="447675"/>
          </a:xfrm>
          <a:prstGeom prst="roundRect">
            <a:avLst/>
          </a:prstGeom>
          <a:solidFill>
            <a:srgbClr val="FFC5C5"/>
          </a:solidFill>
          <a:ln>
            <a:solidFill>
              <a:srgbClr val="ED1C24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Средний  процент  МКД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выявленными нарушениями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40%</a:t>
            </a:r>
            <a:endParaRPr lang="ru-RU" b="1" u="sng" dirty="0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89470271"/>
              </p:ext>
            </p:extLst>
          </p:nvPr>
        </p:nvGraphicFramePr>
        <p:xfrm>
          <a:off x="3183079" y="2428875"/>
          <a:ext cx="3008172" cy="365487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2700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8116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766899"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Название УК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Кол-во МКД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ru-RU" sz="1200" b="1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выявленными нарушениями 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97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ОАО «ДОМОДЕДОВО-ЖИЛСЕРВИС»</a:t>
                      </a:r>
                    </a:p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(г.о.</a:t>
                      </a:r>
                      <a:r>
                        <a:rPr lang="ru-RU" sz="12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Домодедово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100%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  <a:tr h="4597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ОАО «ЗАРЯ-ЖИЛСЕРВИС»</a:t>
                      </a:r>
                    </a:p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(г.о.</a:t>
                      </a:r>
                      <a:r>
                        <a:rPr lang="ru-RU" sz="12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Домодедово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)</a:t>
                      </a: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100%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  <a:tr h="4597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ЗАО «УК «ДОМСЕРВИС»</a:t>
                      </a:r>
                    </a:p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(г.о. Воскресенск)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79%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  <a:tr h="4597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МУП «АЗИМУТ»</a:t>
                      </a:r>
                    </a:p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(г.о. Егорьевск)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73%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  <a:tr h="4597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МУП «ВОСХОД-СЕРВИС»</a:t>
                      </a:r>
                    </a:p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(г.о. Восход)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67%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</a:tbl>
          </a:graphicData>
        </a:graphic>
      </p:graphicFrame>
      <p:sp>
        <p:nvSpPr>
          <p:cNvPr id="14" name="CustomShape 2"/>
          <p:cNvSpPr/>
          <p:nvPr/>
        </p:nvSpPr>
        <p:spPr>
          <a:xfrm>
            <a:off x="928800" y="260160"/>
            <a:ext cx="7212960" cy="913440"/>
          </a:xfrm>
          <a:prstGeom prst="rect">
            <a:avLst/>
          </a:prstGeom>
          <a:gradFill>
            <a:gsLst>
              <a:gs pos="0">
                <a:srgbClr val="2E5F99"/>
              </a:gs>
              <a:gs pos="80000">
                <a:srgbClr val="3C7AC7"/>
              </a:gs>
              <a:gs pos="100000">
                <a:srgbClr val="397BCA"/>
              </a:gs>
            </a:gsLst>
            <a:lin ang="16200000"/>
          </a:gradFill>
          <a:ln w="9360">
            <a:solidFill>
              <a:srgbClr val="4A7EBB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fontScale="70000" lnSpcReduction="20000"/>
          </a:bodyPr>
          <a:lstStyle/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Главное управление Московской области </a:t>
            </a:r>
            <a:endParaRPr lang="ru-RU" sz="2800" b="0" strike="noStrike" spc="-1" dirty="0">
              <a:latin typeface="Arial"/>
            </a:endParaRPr>
          </a:p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«Государственная жилищная инспекция Московской области»</a:t>
            </a:r>
            <a:endParaRPr lang="ru-RU" sz="2800" b="0" strike="noStrike" spc="-1" dirty="0">
              <a:latin typeface="Arial"/>
            </a:endParaRPr>
          </a:p>
        </p:txBody>
      </p:sp>
      <p:pic>
        <p:nvPicPr>
          <p:cNvPr id="15" name="Picture 4"/>
          <p:cNvPicPr/>
          <p:nvPr/>
        </p:nvPicPr>
        <p:blipFill>
          <a:blip r:embed="rId3" cstate="print"/>
          <a:stretch/>
        </p:blipFill>
        <p:spPr>
          <a:xfrm>
            <a:off x="179640" y="164640"/>
            <a:ext cx="619920" cy="1104960"/>
          </a:xfrm>
          <a:prstGeom prst="rect">
            <a:avLst/>
          </a:prstGeom>
          <a:ln w="9360">
            <a:noFill/>
          </a:ln>
        </p:spPr>
      </p:pic>
      <p:sp>
        <p:nvSpPr>
          <p:cNvPr id="16" name="CustomShape 3"/>
          <p:cNvSpPr/>
          <p:nvPr/>
        </p:nvSpPr>
        <p:spPr>
          <a:xfrm>
            <a:off x="8229287" y="258452"/>
            <a:ext cx="783720" cy="913440"/>
          </a:xfrm>
          <a:prstGeom prst="rect">
            <a:avLst/>
          </a:prstGeom>
          <a:gradFill>
            <a:gsLst>
              <a:gs pos="0">
                <a:srgbClr val="9C2F2C"/>
              </a:gs>
              <a:gs pos="80000">
                <a:srgbClr val="CB3D39"/>
              </a:gs>
              <a:gs pos="100000">
                <a:srgbClr val="CE3A36"/>
              </a:gs>
            </a:gsLst>
            <a:lin ang="16200000"/>
          </a:gradFill>
          <a:ln w="9360">
            <a:solidFill>
              <a:srgbClr val="BE4B48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>
            <a:pPr algn="ctr">
              <a:lnSpc>
                <a:spcPct val="100000"/>
              </a:lnSpc>
            </a:pPr>
            <a:r>
              <a:rPr lang="ru-RU" sz="4000" spc="-1" dirty="0" smtClean="0">
                <a:solidFill>
                  <a:srgbClr val="FFFFFF"/>
                </a:solidFill>
                <a:latin typeface="Times New Roman"/>
                <a:ea typeface="DejaVu Sans"/>
              </a:rPr>
              <a:t>7</a:t>
            </a:r>
            <a:endParaRPr lang="ru-RU" sz="4000" spc="-1" dirty="0">
              <a:latin typeface="Arial"/>
            </a:endParaRP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89470271"/>
              </p:ext>
            </p:extLst>
          </p:nvPr>
        </p:nvGraphicFramePr>
        <p:xfrm>
          <a:off x="268302" y="2438400"/>
          <a:ext cx="2789224" cy="374679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4999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3922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810874"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</a:t>
                      </a:r>
                      <a:r>
                        <a:rPr lang="ru-RU" sz="1200" b="1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образование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Кол-во МКД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ru-RU" sz="1200" b="1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выявленными нарушениями 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65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Домодедово г.о.</a:t>
                      </a: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100%</a:t>
                      </a: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CDF"/>
                    </a:solidFill>
                  </a:tcPr>
                </a:tc>
              </a:tr>
              <a:tr h="31074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Ленинский г.о.</a:t>
                      </a: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100%</a:t>
                      </a: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C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156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Воскресенск г.о.</a:t>
                      </a: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65%</a:t>
                      </a: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C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156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Лыткарино г.о.</a:t>
                      </a: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58%</a:t>
                      </a: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C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156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Бронницы г.о.</a:t>
                      </a: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58%</a:t>
                      </a: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C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156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Озёры г.о.</a:t>
                      </a: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57%</a:t>
                      </a: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C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156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Щелково г.о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55%</a:t>
                      </a: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C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7441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Богородский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г.о.</a:t>
                      </a: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55%</a:t>
                      </a: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CDF"/>
                    </a:solidFill>
                  </a:tcPr>
                </a:tc>
              </a:tr>
              <a:tr h="2593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Пущино г.о.</a:t>
                      </a: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54%</a:t>
                      </a: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C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565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Егорьевск г.о.</a:t>
                      </a: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54%</a:t>
                      </a:r>
                    </a:p>
                  </a:txBody>
                  <a:tcPr marL="9525" marR="9525" marT="1270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CDF"/>
                    </a:solidFill>
                  </a:tcPr>
                </a:tc>
              </a:tr>
            </a:tbl>
          </a:graphicData>
        </a:graphic>
      </p:graphicFrame>
      <p:sp>
        <p:nvSpPr>
          <p:cNvPr id="18" name="Прямоугольник 17"/>
          <p:cNvSpPr/>
          <p:nvPr/>
        </p:nvSpPr>
        <p:spPr>
          <a:xfrm>
            <a:off x="3473105" y="1685526"/>
            <a:ext cx="212759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«Красная зона» </a:t>
            </a:r>
            <a:b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управляющим организация</a:t>
            </a:r>
            <a:endParaRPr lang="ru-RU" dirty="0"/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89470271"/>
              </p:ext>
            </p:extLst>
          </p:nvPr>
        </p:nvGraphicFramePr>
        <p:xfrm>
          <a:off x="6327324" y="2436238"/>
          <a:ext cx="2654752" cy="2876072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12355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1918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77026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Кол-во МКД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r>
                        <a:rPr lang="ru-RU" sz="12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выявленными нарушениями 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851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Шатура г.о.</a:t>
                      </a:r>
                    </a:p>
                  </a:txBody>
                  <a:tcPr marL="9525" marR="9525" marT="1270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14%</a:t>
                      </a:r>
                    </a:p>
                  </a:txBody>
                  <a:tcPr marL="9525" marR="9525" marT="1270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9807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Королев г.о.</a:t>
                      </a:r>
                    </a:p>
                  </a:txBody>
                  <a:tcPr marL="9525" marR="9525" marT="1270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15%</a:t>
                      </a:r>
                    </a:p>
                  </a:txBody>
                  <a:tcPr marL="9525" marR="9525" marT="1270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851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Ивантеевка г.о. </a:t>
                      </a:r>
                    </a:p>
                  </a:txBody>
                  <a:tcPr marL="9525" marR="9525" marT="1270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16%</a:t>
                      </a:r>
                    </a:p>
                  </a:txBody>
                  <a:tcPr marL="9525" marR="9525" marT="1270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986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Красноармейск г.о.</a:t>
                      </a:r>
                    </a:p>
                  </a:txBody>
                  <a:tcPr marL="9525" marR="9525" marT="1270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24%</a:t>
                      </a:r>
                    </a:p>
                  </a:txBody>
                  <a:tcPr marL="9525" marR="9525" marT="1270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3878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Реутов г.о.</a:t>
                      </a:r>
                    </a:p>
                  </a:txBody>
                  <a:tcPr marL="9525" marR="9525" marT="1270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30%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1270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6334125" y="1700294"/>
            <a:ext cx="2628900" cy="738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«Зеленая зона» </a:t>
            </a:r>
            <a:br>
              <a:rPr lang="ru-R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муниципальным образованиям</a:t>
            </a:r>
            <a:endParaRPr lang="ru-RU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71983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401857" y="1397088"/>
            <a:ext cx="831351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совместных проверок с Ассоциацией СМКД Московской области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0" name="CustomShape 2"/>
          <p:cNvSpPr/>
          <p:nvPr/>
        </p:nvSpPr>
        <p:spPr>
          <a:xfrm>
            <a:off x="928800" y="260160"/>
            <a:ext cx="7212960" cy="913440"/>
          </a:xfrm>
          <a:prstGeom prst="rect">
            <a:avLst/>
          </a:prstGeom>
          <a:gradFill>
            <a:gsLst>
              <a:gs pos="0">
                <a:srgbClr val="2E5F99"/>
              </a:gs>
              <a:gs pos="80000">
                <a:srgbClr val="3C7AC7"/>
              </a:gs>
              <a:gs pos="100000">
                <a:srgbClr val="397BCA"/>
              </a:gs>
            </a:gsLst>
            <a:lin ang="16200000"/>
          </a:gradFill>
          <a:ln w="9360">
            <a:solidFill>
              <a:srgbClr val="4A7EBB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fontScale="70000" lnSpcReduction="20000"/>
          </a:bodyPr>
          <a:lstStyle/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Главное управление Московской области </a:t>
            </a:r>
            <a:endParaRPr lang="ru-RU" sz="2800" b="0" strike="noStrike" spc="-1" dirty="0">
              <a:latin typeface="Arial"/>
            </a:endParaRPr>
          </a:p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«Государственная жилищная инспекция Московской области»</a:t>
            </a:r>
            <a:endParaRPr lang="ru-RU" sz="2800" b="0" strike="noStrike" spc="-1" dirty="0">
              <a:latin typeface="Arial"/>
            </a:endParaRPr>
          </a:p>
        </p:txBody>
      </p:sp>
      <p:pic>
        <p:nvPicPr>
          <p:cNvPr id="11" name="Picture 4"/>
          <p:cNvPicPr/>
          <p:nvPr/>
        </p:nvPicPr>
        <p:blipFill>
          <a:blip r:embed="rId3" cstate="print"/>
          <a:stretch/>
        </p:blipFill>
        <p:spPr>
          <a:xfrm>
            <a:off x="179640" y="164640"/>
            <a:ext cx="619920" cy="1104960"/>
          </a:xfrm>
          <a:prstGeom prst="rect">
            <a:avLst/>
          </a:prstGeom>
          <a:ln w="9360">
            <a:noFill/>
          </a:ln>
        </p:spPr>
      </p:pic>
      <p:sp>
        <p:nvSpPr>
          <p:cNvPr id="12" name="CustomShape 3"/>
          <p:cNvSpPr/>
          <p:nvPr/>
        </p:nvSpPr>
        <p:spPr>
          <a:xfrm>
            <a:off x="8229287" y="258452"/>
            <a:ext cx="783720" cy="913440"/>
          </a:xfrm>
          <a:prstGeom prst="rect">
            <a:avLst/>
          </a:prstGeom>
          <a:gradFill>
            <a:gsLst>
              <a:gs pos="0">
                <a:srgbClr val="9C2F2C"/>
              </a:gs>
              <a:gs pos="80000">
                <a:srgbClr val="CB3D39"/>
              </a:gs>
              <a:gs pos="100000">
                <a:srgbClr val="CE3A36"/>
              </a:gs>
            </a:gsLst>
            <a:lin ang="16200000"/>
          </a:gradFill>
          <a:ln w="9360">
            <a:solidFill>
              <a:srgbClr val="BE4B48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>
            <a:pPr algn="ctr">
              <a:lnSpc>
                <a:spcPct val="100000"/>
              </a:lnSpc>
            </a:pPr>
            <a:r>
              <a:rPr lang="ru-RU" sz="4000" spc="-1" dirty="0" smtClean="0">
                <a:solidFill>
                  <a:srgbClr val="FFFFFF"/>
                </a:solidFill>
                <a:latin typeface="Times New Roman"/>
                <a:ea typeface="DejaVu Sans"/>
              </a:rPr>
              <a:t>8</a:t>
            </a:r>
            <a:endParaRPr lang="ru-RU" sz="4000" spc="-1" dirty="0">
              <a:latin typeface="Arial"/>
            </a:endParaRP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89470271"/>
              </p:ext>
            </p:extLst>
          </p:nvPr>
        </p:nvGraphicFramePr>
        <p:xfrm>
          <a:off x="280262" y="1876426"/>
          <a:ext cx="8454163" cy="383857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55869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7679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55596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57160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715449"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Название УК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Выборочно проверенных </a:t>
                      </a:r>
                      <a:r>
                        <a:rPr lang="ru-RU" sz="1200" b="1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МКД с представителями Ассоциации СМКД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Кол-во МКД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ru-RU" sz="1200" b="1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выявленными нарушениями 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138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Ленинский г.о.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  <a:tr h="3452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Мытищи г.о.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  <a:tr h="3138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Озёры г.о.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  <a:tr h="3138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Рузский г.о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  <a:tr h="3138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Щелково г.о.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19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19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100%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  <a:tr h="2802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Пушкинский г.о.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  <a:tr h="3138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Одинцовский г.о.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  <a:tr h="2934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Наро-Фоминский г.о.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  <a:tr h="28319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Электросталь г.о.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  <a:tr h="35169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Воскресенск г.о.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67%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171983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stomShape 2"/>
          <p:cNvSpPr/>
          <p:nvPr/>
        </p:nvSpPr>
        <p:spPr>
          <a:xfrm>
            <a:off x="928800" y="260160"/>
            <a:ext cx="7212960" cy="913440"/>
          </a:xfrm>
          <a:prstGeom prst="rect">
            <a:avLst/>
          </a:prstGeom>
          <a:gradFill>
            <a:gsLst>
              <a:gs pos="0">
                <a:srgbClr val="2E5F99"/>
              </a:gs>
              <a:gs pos="80000">
                <a:srgbClr val="3C7AC7"/>
              </a:gs>
              <a:gs pos="100000">
                <a:srgbClr val="397BCA"/>
              </a:gs>
            </a:gsLst>
            <a:lin ang="16200000"/>
          </a:gradFill>
          <a:ln w="9360">
            <a:solidFill>
              <a:srgbClr val="4A7EBB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fontScale="70000" lnSpcReduction="20000"/>
          </a:bodyPr>
          <a:lstStyle/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Главное управление Московской области </a:t>
            </a:r>
            <a:endParaRPr lang="ru-RU" sz="2800" b="0" strike="noStrike" spc="-1" dirty="0">
              <a:latin typeface="Arial"/>
            </a:endParaRPr>
          </a:p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«Государственная жилищная инспекция Московской области»</a:t>
            </a:r>
            <a:endParaRPr lang="ru-RU" sz="2800" b="0" strike="noStrike" spc="-1" dirty="0">
              <a:latin typeface="Arial"/>
            </a:endParaRPr>
          </a:p>
        </p:txBody>
      </p:sp>
      <p:pic>
        <p:nvPicPr>
          <p:cNvPr id="10" name="Picture 4"/>
          <p:cNvPicPr/>
          <p:nvPr/>
        </p:nvPicPr>
        <p:blipFill>
          <a:blip r:embed="rId4" cstate="print"/>
          <a:stretch/>
        </p:blipFill>
        <p:spPr>
          <a:xfrm>
            <a:off x="179640" y="164640"/>
            <a:ext cx="619920" cy="1104960"/>
          </a:xfrm>
          <a:prstGeom prst="rect">
            <a:avLst/>
          </a:prstGeom>
          <a:ln w="9360">
            <a:noFill/>
          </a:ln>
        </p:spPr>
      </p:pic>
      <p:sp>
        <p:nvSpPr>
          <p:cNvPr id="12" name="CustomShape 3"/>
          <p:cNvSpPr/>
          <p:nvPr/>
        </p:nvSpPr>
        <p:spPr>
          <a:xfrm>
            <a:off x="8229287" y="258452"/>
            <a:ext cx="783720" cy="913440"/>
          </a:xfrm>
          <a:prstGeom prst="rect">
            <a:avLst/>
          </a:prstGeom>
          <a:gradFill>
            <a:gsLst>
              <a:gs pos="0">
                <a:srgbClr val="9C2F2C"/>
              </a:gs>
              <a:gs pos="80000">
                <a:srgbClr val="CB3D39"/>
              </a:gs>
              <a:gs pos="100000">
                <a:srgbClr val="CE3A36"/>
              </a:gs>
            </a:gsLst>
            <a:lin ang="16200000"/>
          </a:gradFill>
          <a:ln w="9360">
            <a:solidFill>
              <a:srgbClr val="BE4B48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>
            <a:pPr algn="ctr">
              <a:lnSpc>
                <a:spcPct val="100000"/>
              </a:lnSpc>
            </a:pPr>
            <a:r>
              <a:rPr lang="ru-RU" sz="4000" spc="-1" dirty="0" smtClean="0">
                <a:solidFill>
                  <a:srgbClr val="FFFFFF"/>
                </a:solidFill>
                <a:latin typeface="Times New Roman"/>
                <a:ea typeface="DejaVu Sans"/>
              </a:rPr>
              <a:t>9</a:t>
            </a:r>
            <a:endParaRPr lang="ru-RU" sz="4000" spc="-1" dirty="0">
              <a:latin typeface="Arial"/>
            </a:endParaRPr>
          </a:p>
        </p:txBody>
      </p:sp>
      <p:pic>
        <p:nvPicPr>
          <p:cNvPr id="13" name="Рисунок 12" descr="ООО ККС г.Красногорск,ул. Вилора Трифонова,д.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0499" y="2242270"/>
            <a:ext cx="4398631" cy="413947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6240" y="1262881"/>
            <a:ext cx="8676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0000"/>
                </a:solidFill>
                <a:latin typeface="Times New Roman"/>
              </a:rPr>
              <a:t>ООО «</a:t>
            </a:r>
            <a:r>
              <a:rPr lang="ru-RU" sz="1600" b="1" dirty="0" err="1" smtClean="0">
                <a:solidFill>
                  <a:srgbClr val="000000"/>
                </a:solidFill>
                <a:latin typeface="Times New Roman"/>
              </a:rPr>
              <a:t>Красногорская</a:t>
            </a:r>
            <a:r>
              <a:rPr lang="ru-RU" sz="1600" b="1" dirty="0" smtClean="0">
                <a:solidFill>
                  <a:srgbClr val="000000"/>
                </a:solidFill>
                <a:latin typeface="Times New Roman"/>
              </a:rPr>
              <a:t> Коммунальная система»</a:t>
            </a:r>
            <a:br>
              <a:rPr lang="ru-RU" sz="1600" b="1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 smtClean="0">
                <a:solidFill>
                  <a:srgbClr val="000000"/>
                </a:solidFill>
                <a:latin typeface="Times New Roman"/>
              </a:rPr>
              <a:t>г. Красногорск, ул. </a:t>
            </a:r>
            <a:r>
              <a:rPr lang="ru-RU" sz="1600" b="1" dirty="0" err="1" smtClean="0">
                <a:solidFill>
                  <a:srgbClr val="000000"/>
                </a:solidFill>
                <a:latin typeface="Times New Roman"/>
              </a:rPr>
              <a:t>Вилора</a:t>
            </a:r>
            <a:r>
              <a:rPr lang="ru-RU" sz="1600" b="1" dirty="0" smtClean="0">
                <a:solidFill>
                  <a:srgbClr val="000000"/>
                </a:solidFill>
                <a:latin typeface="Times New Roman"/>
              </a:rPr>
              <a:t> Трифонова, д.6</a:t>
            </a:r>
            <a:endParaRPr lang="ru-RU" sz="1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87789" y="1847980"/>
            <a:ext cx="52798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Нарушение целостности теплоизоляции трубопроводов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" name="Прямая со стрелкой 18"/>
          <p:cNvCxnSpPr>
            <a:endCxn id="20" idx="4"/>
          </p:cNvCxnSpPr>
          <p:nvPr/>
        </p:nvCxnSpPr>
        <p:spPr>
          <a:xfrm flipV="1">
            <a:off x="2370951" y="4859297"/>
            <a:ext cx="25400" cy="267546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Овал 19"/>
          <p:cNvSpPr/>
          <p:nvPr/>
        </p:nvSpPr>
        <p:spPr>
          <a:xfrm>
            <a:off x="1520051" y="3758630"/>
            <a:ext cx="1752600" cy="1100667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1" name="Object 2"/>
          <p:cNvGraphicFramePr>
            <a:graphicFrameLocks noChangeAspect="1"/>
          </p:cNvGraphicFramePr>
          <p:nvPr/>
        </p:nvGraphicFramePr>
        <p:xfrm>
          <a:off x="4676775" y="2136749"/>
          <a:ext cx="2837489" cy="3730943"/>
        </p:xfrm>
        <a:graphic>
          <a:graphicData uri="http://schemas.openxmlformats.org/presentationml/2006/ole">
            <p:oleObj spid="_x0000_s1026" name="Acrobat Document" r:id="rId6" imgW="5668166" imgH="8009524" progId="AcroExch.Document.11">
              <p:embed/>
            </p:oleObj>
          </a:graphicData>
        </a:graphic>
      </p:graphicFrame>
      <p:pic>
        <p:nvPicPr>
          <p:cNvPr id="1027" name="Picture 3" descr="C:\Users\ShcherbininAS\Desktop\красногоркс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43625" y="3194870"/>
            <a:ext cx="3000375" cy="36631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14957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stomShape 2"/>
          <p:cNvSpPr/>
          <p:nvPr/>
        </p:nvSpPr>
        <p:spPr>
          <a:xfrm>
            <a:off x="928800" y="260160"/>
            <a:ext cx="7212960" cy="913440"/>
          </a:xfrm>
          <a:prstGeom prst="rect">
            <a:avLst/>
          </a:prstGeom>
          <a:gradFill>
            <a:gsLst>
              <a:gs pos="0">
                <a:srgbClr val="2E5F99"/>
              </a:gs>
              <a:gs pos="80000">
                <a:srgbClr val="3C7AC7"/>
              </a:gs>
              <a:gs pos="100000">
                <a:srgbClr val="397BCA"/>
              </a:gs>
            </a:gsLst>
            <a:lin ang="16200000"/>
          </a:gradFill>
          <a:ln w="9360">
            <a:solidFill>
              <a:srgbClr val="4A7EBB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fontScale="70000" lnSpcReduction="20000"/>
          </a:bodyPr>
          <a:lstStyle/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Главное управление Московской области </a:t>
            </a:r>
            <a:endParaRPr lang="ru-RU" sz="2800" b="0" strike="noStrike" spc="-1" dirty="0">
              <a:latin typeface="Arial"/>
            </a:endParaRPr>
          </a:p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«Государственная жилищная инспекция Московской области»</a:t>
            </a:r>
            <a:endParaRPr lang="ru-RU" sz="2800" b="0" strike="noStrike" spc="-1" dirty="0">
              <a:latin typeface="Arial"/>
            </a:endParaRPr>
          </a:p>
        </p:txBody>
      </p:sp>
      <p:pic>
        <p:nvPicPr>
          <p:cNvPr id="10" name="Picture 4"/>
          <p:cNvPicPr/>
          <p:nvPr/>
        </p:nvPicPr>
        <p:blipFill>
          <a:blip r:embed="rId4" cstate="print"/>
          <a:stretch/>
        </p:blipFill>
        <p:spPr>
          <a:xfrm>
            <a:off x="179640" y="164640"/>
            <a:ext cx="619920" cy="1104960"/>
          </a:xfrm>
          <a:prstGeom prst="rect">
            <a:avLst/>
          </a:prstGeom>
          <a:ln w="9360">
            <a:noFill/>
          </a:ln>
        </p:spPr>
      </p:pic>
      <p:sp>
        <p:nvSpPr>
          <p:cNvPr id="12" name="CustomShape 3"/>
          <p:cNvSpPr/>
          <p:nvPr/>
        </p:nvSpPr>
        <p:spPr>
          <a:xfrm>
            <a:off x="8229287" y="258452"/>
            <a:ext cx="783720" cy="913440"/>
          </a:xfrm>
          <a:prstGeom prst="rect">
            <a:avLst/>
          </a:prstGeom>
          <a:gradFill>
            <a:gsLst>
              <a:gs pos="0">
                <a:srgbClr val="9C2F2C"/>
              </a:gs>
              <a:gs pos="80000">
                <a:srgbClr val="CB3D39"/>
              </a:gs>
              <a:gs pos="100000">
                <a:srgbClr val="CE3A36"/>
              </a:gs>
            </a:gsLst>
            <a:lin ang="16200000"/>
          </a:gradFill>
          <a:ln w="9360">
            <a:solidFill>
              <a:srgbClr val="BE4B48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>
            <a:pPr algn="ctr">
              <a:lnSpc>
                <a:spcPct val="100000"/>
              </a:lnSpc>
            </a:pPr>
            <a:r>
              <a:rPr lang="ru-RU" sz="4000" spc="-1" dirty="0" smtClean="0">
                <a:solidFill>
                  <a:srgbClr val="FFFFFF"/>
                </a:solidFill>
                <a:latin typeface="Times New Roman"/>
                <a:ea typeface="DejaVu Sans"/>
              </a:rPr>
              <a:t>10</a:t>
            </a:r>
            <a:endParaRPr lang="ru-RU" sz="4000" spc="-1" dirty="0">
              <a:latin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6240" y="1262881"/>
            <a:ext cx="8676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0000"/>
                </a:solidFill>
                <a:latin typeface="Times New Roman"/>
              </a:rPr>
              <a:t>ООО «</a:t>
            </a:r>
            <a:r>
              <a:rPr lang="ru-RU" sz="1600" b="1" dirty="0" err="1" smtClean="0">
                <a:solidFill>
                  <a:srgbClr val="000000"/>
                </a:solidFill>
                <a:latin typeface="Times New Roman"/>
              </a:rPr>
              <a:t>Красногорская</a:t>
            </a:r>
            <a:r>
              <a:rPr lang="ru-RU" sz="1600" b="1" dirty="0" smtClean="0">
                <a:solidFill>
                  <a:srgbClr val="000000"/>
                </a:solidFill>
                <a:latin typeface="Times New Roman"/>
              </a:rPr>
              <a:t> Коммунальная система»</a:t>
            </a:r>
            <a:br>
              <a:rPr lang="ru-RU" sz="1600" b="1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 smtClean="0">
                <a:solidFill>
                  <a:srgbClr val="000000"/>
                </a:solidFill>
                <a:latin typeface="Times New Roman"/>
              </a:rPr>
              <a:t>г. Красногорск, ул. </a:t>
            </a:r>
            <a:r>
              <a:rPr lang="ru-RU" sz="1600" b="1" dirty="0" err="1" smtClean="0">
                <a:solidFill>
                  <a:srgbClr val="000000"/>
                </a:solidFill>
                <a:latin typeface="Times New Roman"/>
              </a:rPr>
              <a:t>Вилора</a:t>
            </a:r>
            <a:r>
              <a:rPr lang="ru-RU" sz="1600" b="1" dirty="0" smtClean="0">
                <a:solidFill>
                  <a:srgbClr val="000000"/>
                </a:solidFill>
                <a:latin typeface="Times New Roman"/>
              </a:rPr>
              <a:t> Трифонова, д.7</a:t>
            </a:r>
            <a:endParaRPr lang="ru-RU" sz="1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88976" y="1935866"/>
            <a:ext cx="78739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Отсутствует доводчик на входной двери, чем не обеспечивается тепловой контур</a:t>
            </a:r>
          </a:p>
        </p:txBody>
      </p:sp>
      <p:pic>
        <p:nvPicPr>
          <p:cNvPr id="17" name="Рисунок 16" descr="ООО ККС г.Красногорск,ул. Вилора Трифонова,д.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5613" y="2276361"/>
            <a:ext cx="4334932" cy="4334932"/>
          </a:xfrm>
          <a:prstGeom prst="rect">
            <a:avLst/>
          </a:prstGeom>
        </p:spPr>
      </p:pic>
      <p:graphicFrame>
        <p:nvGraphicFramePr>
          <p:cNvPr id="18" name="Object 3"/>
          <p:cNvGraphicFramePr>
            <a:graphicFrameLocks noChangeAspect="1"/>
          </p:cNvGraphicFramePr>
          <p:nvPr/>
        </p:nvGraphicFramePr>
        <p:xfrm>
          <a:off x="4572000" y="2245272"/>
          <a:ext cx="3143250" cy="4286879"/>
        </p:xfrm>
        <a:graphic>
          <a:graphicData uri="http://schemas.openxmlformats.org/presentationml/2006/ole">
            <p:oleObj spid="_x0000_s2051" name="Acrobat Document" r:id="rId6" imgW="5668166" imgH="8009524" progId="AcroExch.Document.11">
              <p:embed/>
            </p:oleObj>
          </a:graphicData>
        </a:graphic>
      </p:graphicFrame>
      <p:pic>
        <p:nvPicPr>
          <p:cNvPr id="2052" name="Picture 4" descr="C:\Users\ShcherbininAS\Desktop\красногорск-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62700" y="3420762"/>
            <a:ext cx="2428875" cy="34372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14957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stomShape 2"/>
          <p:cNvSpPr/>
          <p:nvPr/>
        </p:nvSpPr>
        <p:spPr>
          <a:xfrm>
            <a:off x="928800" y="260160"/>
            <a:ext cx="7212960" cy="913440"/>
          </a:xfrm>
          <a:prstGeom prst="rect">
            <a:avLst/>
          </a:prstGeom>
          <a:gradFill>
            <a:gsLst>
              <a:gs pos="0">
                <a:srgbClr val="2E5F99"/>
              </a:gs>
              <a:gs pos="80000">
                <a:srgbClr val="3C7AC7"/>
              </a:gs>
              <a:gs pos="100000">
                <a:srgbClr val="397BCA"/>
              </a:gs>
            </a:gsLst>
            <a:lin ang="16200000"/>
          </a:gradFill>
          <a:ln w="9360">
            <a:solidFill>
              <a:srgbClr val="4A7EBB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fontScale="70000" lnSpcReduction="20000"/>
          </a:bodyPr>
          <a:lstStyle/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Главное управление Московской области </a:t>
            </a:r>
            <a:endParaRPr lang="ru-RU" sz="2800" b="0" strike="noStrike" spc="-1" dirty="0">
              <a:latin typeface="Arial"/>
            </a:endParaRPr>
          </a:p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«Государственная жилищная инспекция Московской области»</a:t>
            </a:r>
            <a:endParaRPr lang="ru-RU" sz="2800" b="0" strike="noStrike" spc="-1" dirty="0">
              <a:latin typeface="Arial"/>
            </a:endParaRPr>
          </a:p>
        </p:txBody>
      </p:sp>
      <p:pic>
        <p:nvPicPr>
          <p:cNvPr id="10" name="Picture 4"/>
          <p:cNvPicPr/>
          <p:nvPr/>
        </p:nvPicPr>
        <p:blipFill>
          <a:blip r:embed="rId4" cstate="print"/>
          <a:stretch/>
        </p:blipFill>
        <p:spPr>
          <a:xfrm>
            <a:off x="179640" y="164640"/>
            <a:ext cx="619920" cy="1104960"/>
          </a:xfrm>
          <a:prstGeom prst="rect">
            <a:avLst/>
          </a:prstGeom>
          <a:ln w="9360">
            <a:noFill/>
          </a:ln>
        </p:spPr>
      </p:pic>
      <p:sp>
        <p:nvSpPr>
          <p:cNvPr id="12" name="CustomShape 3"/>
          <p:cNvSpPr/>
          <p:nvPr/>
        </p:nvSpPr>
        <p:spPr>
          <a:xfrm>
            <a:off x="8229287" y="258452"/>
            <a:ext cx="783720" cy="913440"/>
          </a:xfrm>
          <a:prstGeom prst="rect">
            <a:avLst/>
          </a:prstGeom>
          <a:gradFill>
            <a:gsLst>
              <a:gs pos="0">
                <a:srgbClr val="9C2F2C"/>
              </a:gs>
              <a:gs pos="80000">
                <a:srgbClr val="CB3D39"/>
              </a:gs>
              <a:gs pos="100000">
                <a:srgbClr val="CE3A36"/>
              </a:gs>
            </a:gsLst>
            <a:lin ang="16200000"/>
          </a:gradFill>
          <a:ln w="9360">
            <a:solidFill>
              <a:srgbClr val="BE4B48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>
            <a:pPr algn="ctr">
              <a:lnSpc>
                <a:spcPct val="100000"/>
              </a:lnSpc>
            </a:pPr>
            <a:r>
              <a:rPr lang="ru-RU" sz="4000" spc="-1" dirty="0" smtClean="0">
                <a:solidFill>
                  <a:srgbClr val="FFFFFF"/>
                </a:solidFill>
                <a:latin typeface="Times New Roman"/>
                <a:ea typeface="DejaVu Sans"/>
              </a:rPr>
              <a:t>11</a:t>
            </a:r>
            <a:endParaRPr lang="ru-RU" sz="4000" spc="-1" dirty="0">
              <a:latin typeface="Arial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240" y="1262881"/>
            <a:ext cx="8676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/>
              </a:rPr>
              <a:t>ООО 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</a:rPr>
              <a:t>«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hlinkClick r:id="rId5"/>
              </a:rPr>
              <a:t>УО "ЖИЛИЩНОЕ ХОЗЯЙСТВО ВОЛОКОЛАМСКОГО РАЙОНА"</a:t>
            </a:r>
            <a:r>
              <a:rPr lang="ru-RU" sz="1600" b="1" dirty="0" smtClean="0">
                <a:solidFill>
                  <a:srgbClr val="002060"/>
                </a:solidFill>
                <a:latin typeface="Times New Roman"/>
              </a:rPr>
              <a:t/>
            </a:r>
            <a:br>
              <a:rPr lang="ru-RU" sz="1600" b="1" dirty="0" smtClean="0">
                <a:solidFill>
                  <a:srgbClr val="002060"/>
                </a:solidFill>
                <a:latin typeface="Times New Roman"/>
              </a:rPr>
            </a:br>
            <a:r>
              <a:rPr lang="ru-RU" sz="1600" b="1" dirty="0" smtClean="0">
                <a:solidFill>
                  <a:srgbClr val="000000"/>
                </a:solidFill>
                <a:latin typeface="Times New Roman"/>
              </a:rPr>
              <a:t> Волоколамский район, д. Нелидово, ул. Микрорайон, д.5</a:t>
            </a:r>
            <a:endParaRPr lang="ru-RU" sz="1600" b="1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764737" y="1927328"/>
            <a:ext cx="5279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Подтопление и захламление подвала</a:t>
            </a:r>
          </a:p>
          <a:p>
            <a:pPr algn="ctr"/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 descr="C:\Users\fomichevaom\Desktop\ОЗП ООО УО Жил хоз Вол р-на\Фото\нелидово 5\P1140998.JPG"/>
          <p:cNvPicPr/>
          <p:nvPr/>
        </p:nvPicPr>
        <p:blipFill>
          <a:blip r:embed="rId6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841351" y="2333601"/>
            <a:ext cx="4502175" cy="41307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9" name="Object 3"/>
          <p:cNvGraphicFramePr>
            <a:graphicFrameLocks noChangeAspect="1"/>
          </p:cNvGraphicFramePr>
          <p:nvPr/>
        </p:nvGraphicFramePr>
        <p:xfrm>
          <a:off x="5514975" y="2238375"/>
          <a:ext cx="3143250" cy="4311034"/>
        </p:xfrm>
        <a:graphic>
          <a:graphicData uri="http://schemas.openxmlformats.org/presentationml/2006/ole">
            <p:oleObj spid="_x0000_s3075" name="Acrobat Document" r:id="rId7" imgW="5668166" imgH="8019048" progId="AcroExch.Document.11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214957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stomShape 2"/>
          <p:cNvSpPr/>
          <p:nvPr/>
        </p:nvSpPr>
        <p:spPr>
          <a:xfrm>
            <a:off x="928800" y="260160"/>
            <a:ext cx="7212960" cy="913440"/>
          </a:xfrm>
          <a:prstGeom prst="rect">
            <a:avLst/>
          </a:prstGeom>
          <a:gradFill>
            <a:gsLst>
              <a:gs pos="0">
                <a:srgbClr val="2E5F99"/>
              </a:gs>
              <a:gs pos="80000">
                <a:srgbClr val="3C7AC7"/>
              </a:gs>
              <a:gs pos="100000">
                <a:srgbClr val="397BCA"/>
              </a:gs>
            </a:gsLst>
            <a:lin ang="16200000"/>
          </a:gradFill>
          <a:ln w="9360">
            <a:solidFill>
              <a:srgbClr val="4A7EBB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fontScale="70000" lnSpcReduction="20000"/>
          </a:bodyPr>
          <a:lstStyle/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Главное управление Московской области </a:t>
            </a:r>
            <a:endParaRPr lang="ru-RU" sz="2800" b="0" strike="noStrike" spc="-1" dirty="0">
              <a:latin typeface="Arial"/>
            </a:endParaRPr>
          </a:p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«Государственная жилищная инспекция Московской области»</a:t>
            </a:r>
            <a:endParaRPr lang="ru-RU" sz="2800" b="0" strike="noStrike" spc="-1" dirty="0">
              <a:latin typeface="Arial"/>
            </a:endParaRPr>
          </a:p>
        </p:txBody>
      </p:sp>
      <p:pic>
        <p:nvPicPr>
          <p:cNvPr id="10" name="Picture 4"/>
          <p:cNvPicPr/>
          <p:nvPr/>
        </p:nvPicPr>
        <p:blipFill>
          <a:blip r:embed="rId4" cstate="print"/>
          <a:stretch/>
        </p:blipFill>
        <p:spPr>
          <a:xfrm>
            <a:off x="179640" y="164640"/>
            <a:ext cx="619920" cy="1104960"/>
          </a:xfrm>
          <a:prstGeom prst="rect">
            <a:avLst/>
          </a:prstGeom>
          <a:ln w="9360">
            <a:noFill/>
          </a:ln>
        </p:spPr>
      </p:pic>
      <p:sp>
        <p:nvSpPr>
          <p:cNvPr id="12" name="CustomShape 3"/>
          <p:cNvSpPr/>
          <p:nvPr/>
        </p:nvSpPr>
        <p:spPr>
          <a:xfrm>
            <a:off x="8229287" y="258452"/>
            <a:ext cx="783720" cy="913440"/>
          </a:xfrm>
          <a:prstGeom prst="rect">
            <a:avLst/>
          </a:prstGeom>
          <a:gradFill>
            <a:gsLst>
              <a:gs pos="0">
                <a:srgbClr val="9C2F2C"/>
              </a:gs>
              <a:gs pos="80000">
                <a:srgbClr val="CB3D39"/>
              </a:gs>
              <a:gs pos="100000">
                <a:srgbClr val="CE3A36"/>
              </a:gs>
            </a:gsLst>
            <a:lin ang="16200000"/>
          </a:gradFill>
          <a:ln w="9360">
            <a:solidFill>
              <a:srgbClr val="BE4B48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>
            <a:pPr algn="ctr">
              <a:lnSpc>
                <a:spcPct val="100000"/>
              </a:lnSpc>
            </a:pPr>
            <a:r>
              <a:rPr lang="ru-RU" sz="4000" spc="-1" dirty="0" smtClean="0">
                <a:solidFill>
                  <a:srgbClr val="FFFFFF"/>
                </a:solidFill>
                <a:latin typeface="Times New Roman"/>
                <a:ea typeface="DejaVu Sans"/>
              </a:rPr>
              <a:t>12</a:t>
            </a:r>
            <a:endParaRPr lang="ru-RU" sz="4000" spc="-1" dirty="0">
              <a:latin typeface="Arial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240" y="1262881"/>
            <a:ext cx="8676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0000"/>
                </a:solidFill>
                <a:latin typeface="Times New Roman"/>
              </a:rPr>
              <a:t>МУП «</a:t>
            </a:r>
            <a:r>
              <a:rPr lang="ru-RU" sz="1600" b="1" dirty="0" err="1" smtClean="0">
                <a:solidFill>
                  <a:srgbClr val="000000"/>
                </a:solidFill>
                <a:latin typeface="Times New Roman"/>
              </a:rPr>
              <a:t>Жилищник</a:t>
            </a:r>
            <a:r>
              <a:rPr lang="ru-RU" sz="1600" b="1" dirty="0" smtClean="0">
                <a:solidFill>
                  <a:srgbClr val="000000"/>
                </a:solidFill>
                <a:latin typeface="Times New Roman"/>
              </a:rPr>
              <a:t> г.о. Химки»</a:t>
            </a:r>
          </a:p>
          <a:p>
            <a:pPr algn="ctr"/>
            <a:r>
              <a:rPr lang="ru-RU" sz="1600" b="1" dirty="0" smtClean="0">
                <a:solidFill>
                  <a:srgbClr val="000000"/>
                </a:solidFill>
                <a:latin typeface="Times New Roman"/>
              </a:rPr>
              <a:t>г.о. Химки, </a:t>
            </a:r>
            <a:r>
              <a:rPr lang="ru-RU" sz="1600" b="1" dirty="0" err="1" smtClean="0">
                <a:solidFill>
                  <a:srgbClr val="000000"/>
                </a:solidFill>
                <a:latin typeface="Times New Roman"/>
              </a:rPr>
              <a:t>мкр</a:t>
            </a:r>
            <a:r>
              <a:rPr lang="ru-RU" sz="1600" b="1" dirty="0" smtClean="0">
                <a:solidFill>
                  <a:srgbClr val="000000"/>
                </a:solidFill>
                <a:latin typeface="Times New Roman"/>
              </a:rPr>
              <a:t>. </a:t>
            </a:r>
            <a:r>
              <a:rPr lang="ru-RU" sz="1600" b="1" dirty="0" err="1" smtClean="0">
                <a:solidFill>
                  <a:srgbClr val="000000"/>
                </a:solidFill>
                <a:latin typeface="Times New Roman"/>
              </a:rPr>
              <a:t>Фирсановка</a:t>
            </a:r>
            <a:r>
              <a:rPr lang="ru-RU" sz="1600" b="1" dirty="0" smtClean="0">
                <a:solidFill>
                  <a:srgbClr val="000000"/>
                </a:solidFill>
                <a:latin typeface="Times New Roman"/>
              </a:rPr>
              <a:t>, ул. Речная, д.12А</a:t>
            </a:r>
            <a:endParaRPr lang="ru-RU" sz="1600" b="1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764737" y="1927328"/>
            <a:ext cx="5279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Неудовлетворительное состояния кровельного покрытия</a:t>
            </a:r>
          </a:p>
          <a:p>
            <a:pPr algn="ctr"/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 descr="DSCN836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2400" y="2216151"/>
            <a:ext cx="4476750" cy="4219575"/>
          </a:xfrm>
          <a:prstGeom prst="rect">
            <a:avLst/>
          </a:prstGeom>
        </p:spPr>
      </p:pic>
      <p:graphicFrame>
        <p:nvGraphicFramePr>
          <p:cNvPr id="6149" name="Object 5"/>
          <p:cNvGraphicFramePr>
            <a:graphicFrameLocks noChangeAspect="1"/>
          </p:cNvGraphicFramePr>
          <p:nvPr/>
        </p:nvGraphicFramePr>
        <p:xfrm>
          <a:off x="4733926" y="2178050"/>
          <a:ext cx="2847975" cy="4360053"/>
        </p:xfrm>
        <a:graphic>
          <a:graphicData uri="http://schemas.openxmlformats.org/presentationml/2006/ole">
            <p:oleObj spid="_x0000_s6149" name="Acrobat Document" r:id="rId6" imgW="5676797" imgH="8019921" progId="AcroExch.Document.11">
              <p:embed/>
            </p:oleObj>
          </a:graphicData>
        </a:graphic>
      </p:graphicFrame>
      <p:pic>
        <p:nvPicPr>
          <p:cNvPr id="6150" name="Picture 6" descr="C:\Users\ShcherbininAS\Desktop\речная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72250" y="3062866"/>
            <a:ext cx="2333625" cy="37951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14957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stomShape 2"/>
          <p:cNvSpPr/>
          <p:nvPr/>
        </p:nvSpPr>
        <p:spPr>
          <a:xfrm>
            <a:off x="928800" y="260160"/>
            <a:ext cx="7212960" cy="913440"/>
          </a:xfrm>
          <a:prstGeom prst="rect">
            <a:avLst/>
          </a:prstGeom>
          <a:gradFill>
            <a:gsLst>
              <a:gs pos="0">
                <a:srgbClr val="2E5F99"/>
              </a:gs>
              <a:gs pos="80000">
                <a:srgbClr val="3C7AC7"/>
              </a:gs>
              <a:gs pos="100000">
                <a:srgbClr val="397BCA"/>
              </a:gs>
            </a:gsLst>
            <a:lin ang="16200000"/>
          </a:gradFill>
          <a:ln w="9360">
            <a:solidFill>
              <a:srgbClr val="4A7EBB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fontScale="70000" lnSpcReduction="20000"/>
          </a:bodyPr>
          <a:lstStyle/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Главное управление Московской области </a:t>
            </a:r>
            <a:endParaRPr lang="ru-RU" sz="2800" b="0" strike="noStrike" spc="-1" dirty="0">
              <a:latin typeface="Arial"/>
            </a:endParaRPr>
          </a:p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«Государственная жилищная инспекция Московской области»</a:t>
            </a:r>
            <a:endParaRPr lang="ru-RU" sz="2800" b="0" strike="noStrike" spc="-1" dirty="0">
              <a:latin typeface="Arial"/>
            </a:endParaRPr>
          </a:p>
        </p:txBody>
      </p:sp>
      <p:pic>
        <p:nvPicPr>
          <p:cNvPr id="10" name="Picture 4"/>
          <p:cNvPicPr/>
          <p:nvPr/>
        </p:nvPicPr>
        <p:blipFill>
          <a:blip r:embed="rId4" cstate="print"/>
          <a:stretch/>
        </p:blipFill>
        <p:spPr>
          <a:xfrm>
            <a:off x="179640" y="164640"/>
            <a:ext cx="619920" cy="1104960"/>
          </a:xfrm>
          <a:prstGeom prst="rect">
            <a:avLst/>
          </a:prstGeom>
          <a:ln w="9360">
            <a:noFill/>
          </a:ln>
        </p:spPr>
      </p:pic>
      <p:sp>
        <p:nvSpPr>
          <p:cNvPr id="12" name="CustomShape 3"/>
          <p:cNvSpPr/>
          <p:nvPr/>
        </p:nvSpPr>
        <p:spPr>
          <a:xfrm>
            <a:off x="8229287" y="258452"/>
            <a:ext cx="783720" cy="913440"/>
          </a:xfrm>
          <a:prstGeom prst="rect">
            <a:avLst/>
          </a:prstGeom>
          <a:gradFill>
            <a:gsLst>
              <a:gs pos="0">
                <a:srgbClr val="9C2F2C"/>
              </a:gs>
              <a:gs pos="80000">
                <a:srgbClr val="CB3D39"/>
              </a:gs>
              <a:gs pos="100000">
                <a:srgbClr val="CE3A36"/>
              </a:gs>
            </a:gsLst>
            <a:lin ang="16200000"/>
          </a:gradFill>
          <a:ln w="9360">
            <a:solidFill>
              <a:srgbClr val="BE4B48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>
            <a:pPr algn="ctr">
              <a:lnSpc>
                <a:spcPct val="100000"/>
              </a:lnSpc>
            </a:pPr>
            <a:r>
              <a:rPr lang="ru-RU" sz="4000" spc="-1" dirty="0" smtClean="0">
                <a:solidFill>
                  <a:srgbClr val="FFFFFF"/>
                </a:solidFill>
                <a:latin typeface="Times New Roman"/>
                <a:ea typeface="DejaVu Sans"/>
              </a:rPr>
              <a:t>13</a:t>
            </a:r>
            <a:endParaRPr lang="ru-RU" sz="4000" spc="-1" dirty="0"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95326" y="1272855"/>
            <a:ext cx="78200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" pitchFamily="18" charset="0"/>
                <a:cs typeface="Times" pitchFamily="18" charset="0"/>
              </a:rPr>
              <a:t>ООО "УК </a:t>
            </a:r>
            <a:r>
              <a:rPr lang="ru-RU" b="1" dirty="0" err="1" smtClean="0">
                <a:latin typeface="Times" pitchFamily="18" charset="0"/>
                <a:cs typeface="Times" pitchFamily="18" charset="0"/>
              </a:rPr>
              <a:t>Креатив</a:t>
            </a:r>
            <a:r>
              <a:rPr lang="ru-RU" b="1" dirty="0" smtClean="0">
                <a:latin typeface="Times" pitchFamily="18" charset="0"/>
                <a:cs typeface="Times" pitchFamily="18" charset="0"/>
              </a:rPr>
              <a:t> Солнечногорск" </a:t>
            </a:r>
            <a:r>
              <a:rPr lang="ru-RU" b="1" dirty="0" smtClean="0">
                <a:solidFill>
                  <a:prstClr val="black"/>
                </a:solidFill>
                <a:latin typeface="Times" pitchFamily="18" charset="0"/>
                <a:cs typeface="Times" pitchFamily="18" charset="0"/>
              </a:rPr>
              <a:t/>
            </a:r>
            <a:br>
              <a:rPr lang="ru-RU" b="1" dirty="0" smtClean="0">
                <a:solidFill>
                  <a:prstClr val="black"/>
                </a:solidFill>
                <a:latin typeface="Times" pitchFamily="18" charset="0"/>
                <a:cs typeface="Times" pitchFamily="18" charset="0"/>
              </a:rPr>
            </a:br>
            <a:r>
              <a:rPr lang="ru-RU" b="1" dirty="0" smtClean="0">
                <a:solidFill>
                  <a:prstClr val="black"/>
                </a:solidFill>
                <a:latin typeface="Times" pitchFamily="18" charset="0"/>
                <a:cs typeface="Times" pitchFamily="18" charset="0"/>
              </a:rPr>
              <a:t> </a:t>
            </a:r>
            <a:r>
              <a:rPr lang="ru-RU" b="1" dirty="0" smtClean="0">
                <a:latin typeface="Times" pitchFamily="18" charset="0"/>
                <a:cs typeface="Times" pitchFamily="18" charset="0"/>
              </a:rPr>
              <a:t>г. Солнечногорск, ул. 2-я Володарская, д. 6</a:t>
            </a:r>
            <a:endParaRPr lang="ru-RU" b="1" dirty="0">
              <a:solidFill>
                <a:prstClr val="black"/>
              </a:solidFill>
              <a:latin typeface="Times" pitchFamily="18" charset="0"/>
              <a:cs typeface="Times" pitchFamily="18" charset="0"/>
            </a:endParaRPr>
          </a:p>
        </p:txBody>
      </p:sp>
      <p:pic>
        <p:nvPicPr>
          <p:cNvPr id="16" name="Рисунок 15" descr="IMG_20190823_12000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7250" y="2438400"/>
            <a:ext cx="4089400" cy="4089401"/>
          </a:xfrm>
          <a:prstGeom prst="rect">
            <a:avLst/>
          </a:prstGeom>
        </p:spPr>
      </p:pic>
      <p:graphicFrame>
        <p:nvGraphicFramePr>
          <p:cNvPr id="4100" name="Object 4"/>
          <p:cNvGraphicFramePr>
            <a:graphicFrameLocks noChangeAspect="1"/>
          </p:cNvGraphicFramePr>
          <p:nvPr/>
        </p:nvGraphicFramePr>
        <p:xfrm>
          <a:off x="5248275" y="2077353"/>
          <a:ext cx="2533650" cy="4780647"/>
        </p:xfrm>
        <a:graphic>
          <a:graphicData uri="http://schemas.openxmlformats.org/presentationml/2006/ole">
            <p:oleObj spid="_x0000_s4100" name="Acrobat Document" r:id="rId6" imgW="5667353" imgH="8019921" progId="AcroExch.Document.11">
              <p:embed/>
            </p:oleObj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688976" y="1935866"/>
            <a:ext cx="78739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Коррозия газопроводов</a:t>
            </a:r>
          </a:p>
        </p:txBody>
      </p:sp>
      <p:pic>
        <p:nvPicPr>
          <p:cNvPr id="4101" name="Picture 5" descr="C:\Users\ShcherbininAS\Desktop\володарского.jpg"/>
          <p:cNvPicPr>
            <a:picLocks noChangeAspect="1" noChangeArrowheads="1"/>
          </p:cNvPicPr>
          <p:nvPr/>
        </p:nvPicPr>
        <p:blipFill>
          <a:blip r:embed="rId7" cstate="print"/>
          <a:srcRect l="4607" t="2645"/>
          <a:stretch>
            <a:fillRect/>
          </a:stretch>
        </p:blipFill>
        <p:spPr bwMode="auto">
          <a:xfrm>
            <a:off x="6824128" y="3543300"/>
            <a:ext cx="2257568" cy="2971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14957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219075" y="1203138"/>
            <a:ext cx="82809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Принятые меры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55815" y="1599181"/>
            <a:ext cx="4663860" cy="6001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Направлено 56 писем в районные </a:t>
            </a:r>
            <a:br>
              <a:rPr lang="ru-RU" sz="1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и военные прокуратуры Московской области по факту выявления нарушений в МКД с подписанными ОМСУ паспортами готовности  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578701" y="1557346"/>
            <a:ext cx="2771800" cy="307777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Представления в адрес ОМСУ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 descr="C:\Users\ShcherbininAS\Desktop\1857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4114" y="2463801"/>
            <a:ext cx="2553918" cy="3622674"/>
          </a:xfrm>
          <a:prstGeom prst="rect">
            <a:avLst/>
          </a:prstGeom>
          <a:noFill/>
        </p:spPr>
      </p:pic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152401" y="2413002"/>
          <a:ext cx="2457450" cy="3673474"/>
        </p:xfrm>
        <a:graphic>
          <a:graphicData uri="http://schemas.openxmlformats.org/presentationml/2006/ole">
            <p:oleObj spid="_x0000_s5122" name="Acrobat Document" r:id="rId5" imgW="5676797" imgH="7753131" progId="AcroExch.Document.11">
              <p:embed/>
            </p:oleObj>
          </a:graphicData>
        </a:graphic>
      </p:graphicFrame>
      <p:sp>
        <p:nvSpPr>
          <p:cNvPr id="16" name="CustomShape 2"/>
          <p:cNvSpPr/>
          <p:nvPr/>
        </p:nvSpPr>
        <p:spPr>
          <a:xfrm>
            <a:off x="947850" y="272860"/>
            <a:ext cx="7212960" cy="913440"/>
          </a:xfrm>
          <a:prstGeom prst="rect">
            <a:avLst/>
          </a:prstGeom>
          <a:gradFill>
            <a:gsLst>
              <a:gs pos="0">
                <a:srgbClr val="2E5F99"/>
              </a:gs>
              <a:gs pos="80000">
                <a:srgbClr val="3C7AC7"/>
              </a:gs>
              <a:gs pos="100000">
                <a:srgbClr val="397BCA"/>
              </a:gs>
            </a:gsLst>
            <a:lin ang="16200000"/>
          </a:gradFill>
          <a:ln w="9360">
            <a:solidFill>
              <a:srgbClr val="4A7EBB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fontScale="70000" lnSpcReduction="20000"/>
          </a:bodyPr>
          <a:lstStyle/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Главное управление Московской области </a:t>
            </a:r>
            <a:endParaRPr lang="ru-RU" sz="2800" b="0" strike="noStrike" spc="-1" dirty="0">
              <a:latin typeface="Arial"/>
            </a:endParaRPr>
          </a:p>
          <a:p>
            <a:pPr marL="343080" indent="-340920" algn="ctr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«Государственная жилищная инспекция Московской области»</a:t>
            </a:r>
            <a:endParaRPr lang="ru-RU" sz="2800" b="0" strike="noStrike" spc="-1" dirty="0">
              <a:latin typeface="Arial"/>
            </a:endParaRPr>
          </a:p>
        </p:txBody>
      </p:sp>
      <p:pic>
        <p:nvPicPr>
          <p:cNvPr id="24" name="Picture 4"/>
          <p:cNvPicPr/>
          <p:nvPr/>
        </p:nvPicPr>
        <p:blipFill>
          <a:blip r:embed="rId6" cstate="print"/>
          <a:stretch/>
        </p:blipFill>
        <p:spPr>
          <a:xfrm>
            <a:off x="179640" y="164640"/>
            <a:ext cx="619920" cy="1104960"/>
          </a:xfrm>
          <a:prstGeom prst="rect">
            <a:avLst/>
          </a:prstGeom>
          <a:ln w="9360">
            <a:noFill/>
          </a:ln>
        </p:spPr>
      </p:pic>
      <p:sp>
        <p:nvSpPr>
          <p:cNvPr id="28" name="CustomShape 3"/>
          <p:cNvSpPr/>
          <p:nvPr/>
        </p:nvSpPr>
        <p:spPr>
          <a:xfrm>
            <a:off x="8229287" y="258452"/>
            <a:ext cx="783720" cy="913440"/>
          </a:xfrm>
          <a:prstGeom prst="rect">
            <a:avLst/>
          </a:prstGeom>
          <a:gradFill>
            <a:gsLst>
              <a:gs pos="0">
                <a:srgbClr val="9C2F2C"/>
              </a:gs>
              <a:gs pos="80000">
                <a:srgbClr val="CB3D39"/>
              </a:gs>
              <a:gs pos="100000">
                <a:srgbClr val="CE3A36"/>
              </a:gs>
            </a:gsLst>
            <a:lin ang="16200000"/>
          </a:gradFill>
          <a:ln w="9360">
            <a:solidFill>
              <a:srgbClr val="BE4B48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>
            <a:pPr algn="ctr">
              <a:lnSpc>
                <a:spcPct val="100000"/>
              </a:lnSpc>
            </a:pPr>
            <a:r>
              <a:rPr lang="ru-RU" sz="4000" spc="-1" dirty="0" smtClean="0">
                <a:solidFill>
                  <a:srgbClr val="FFFFFF"/>
                </a:solidFill>
                <a:latin typeface="Times New Roman"/>
                <a:ea typeface="DejaVu Sans"/>
              </a:rPr>
              <a:t>14</a:t>
            </a:r>
            <a:endParaRPr lang="ru-RU" sz="4000" spc="-1" dirty="0">
              <a:latin typeface="Arial"/>
            </a:endParaRPr>
          </a:p>
        </p:txBody>
      </p:sp>
      <p:sp>
        <p:nvSpPr>
          <p:cNvPr id="29" name="Стрелка вправо 28"/>
          <p:cNvSpPr/>
          <p:nvPr/>
        </p:nvSpPr>
        <p:spPr>
          <a:xfrm>
            <a:off x="5067300" y="3911600"/>
            <a:ext cx="666750" cy="533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5124" name="Object 4"/>
          <p:cNvGraphicFramePr>
            <a:graphicFrameLocks noChangeAspect="1"/>
          </p:cNvGraphicFramePr>
          <p:nvPr/>
        </p:nvGraphicFramePr>
        <p:xfrm>
          <a:off x="5781675" y="1962151"/>
          <a:ext cx="3200400" cy="4210049"/>
        </p:xfrm>
        <a:graphic>
          <a:graphicData uri="http://schemas.openxmlformats.org/presentationml/2006/ole">
            <p:oleObj spid="_x0000_s5124" name="Acrobat Document" r:id="rId7" imgW="5724290" imgH="8058034" progId="AcroExch.Document.11">
              <p:embed/>
            </p:oleObj>
          </a:graphicData>
        </a:graphic>
      </p:graphicFrame>
      <p:sp>
        <p:nvSpPr>
          <p:cNvPr id="12" name="Скругленный прямоугольник 11"/>
          <p:cNvSpPr/>
          <p:nvPr/>
        </p:nvSpPr>
        <p:spPr>
          <a:xfrm>
            <a:off x="616124" y="6153150"/>
            <a:ext cx="3965401" cy="70484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</a:rPr>
              <a:t>Для принятия мер в отношении ОМСУ в связи с ненадлежащим исполнением норм законодательства в вопросах подготовки многоквартирных домов к эксплуатации в осенне-зимний период 2019-2020 годов</a:t>
            </a:r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562600" y="6153151"/>
            <a:ext cx="3581400" cy="70484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Представление об устранение нарушений в связи с отсутствием должного контроля со стороны ответственных лиц ОМСУ </a:t>
            </a:r>
            <a:r>
              <a:rPr lang="ru-RU" sz="1200" dirty="0" smtClean="0">
                <a:latin typeface="Times New Roman" panose="02020603050405020304" pitchFamily="18" charset="0"/>
              </a:rPr>
              <a:t>за ходом подготовки к ОЗП</a:t>
            </a: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08595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17672" y="1072943"/>
            <a:ext cx="58143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 smtClean="0">
                <a:latin typeface="Times" pitchFamily="18" charset="0"/>
                <a:ea typeface="Open Sans BOLD" panose="020B0806030504020204" pitchFamily="34" charset="0"/>
                <a:cs typeface="Times" pitchFamily="18" charset="0"/>
              </a:rPr>
              <a:t>Школа ЖКХ – нашего двора </a:t>
            </a:r>
            <a:endParaRPr lang="ru-RU" b="1" u="sng" dirty="0">
              <a:latin typeface="Times" pitchFamily="18" charset="0"/>
              <a:ea typeface="Open Sans BOLD" panose="020B0806030504020204" pitchFamily="34" charset="0"/>
              <a:cs typeface="Times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340769"/>
            <a:ext cx="91415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Принимают участие </a:t>
            </a:r>
            <a:r>
              <a:rPr lang="ru-RU" b="1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все </a:t>
            </a:r>
            <a:r>
              <a:rPr lang="ru-RU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ОМСУ, УО, ГЖИ МО, Ассоциация председателей </a:t>
            </a:r>
            <a:r>
              <a:rPr lang="ru-RU" b="1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СМКД, жители  </a:t>
            </a:r>
            <a:endParaRPr lang="ru-RU" b="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93257" y="2475210"/>
            <a:ext cx="765074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1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Цель мероприятия –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обеспечить всестороннюю информированность населения о работе сферы жилищно-коммунального хозяйства Московской области</a:t>
            </a:r>
          </a:p>
          <a:p>
            <a:pPr>
              <a:buFont typeface="Wingdings" pitchFamily="2" charset="2"/>
              <a:buChar char="Ø"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93257" y="2015580"/>
            <a:ext cx="7650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«Школа ЖКХ нашего двора»</a:t>
            </a:r>
            <a:r>
              <a:rPr lang="ru-RU" sz="1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это постоянная акция, инициированная Госжилинспекцией Московской области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93257" y="2924945"/>
            <a:ext cx="765074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Для управляющих организаций данная акция даст возможность познакомить жителей со своей работой и определить наиболее волнующие людей проблемы, над решением которых надо работать в первую очередь</a:t>
            </a:r>
          </a:p>
        </p:txBody>
      </p:sp>
      <p:pic>
        <p:nvPicPr>
          <p:cNvPr id="9" name="Picture 3" descr="C:\Users\gzhi.orgotdel\Desktop\Школа ЖКХ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010" y="4725918"/>
            <a:ext cx="1354481" cy="14671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3226" b="96648" l="3221" r="96727">
                        <a14:foregroundMark x1="38015" y1="89184" x2="38015" y2="89184"/>
                        <a14:foregroundMark x1="37328" y1="74573" x2="37328" y2="74573"/>
                        <a14:foregroundMark x1="34900" y1="74194" x2="34900" y2="74194"/>
                        <a14:foregroundMark x1="32101" y1="73308" x2="32101" y2="73308"/>
                        <a14:foregroundMark x1="22228" y1="72802" x2="22228" y2="72802"/>
                        <a14:foregroundMark x1="21067" y1="82479" x2="21067" y2="82479"/>
                        <a14:foregroundMark x1="23390" y1="79443" x2="23390" y2="79443"/>
                        <a14:foregroundMark x1="28036" y1="81088" x2="28036" y2="81088"/>
                        <a14:foregroundMark x1="47994" y1="90259" x2="47994" y2="90259"/>
                        <a14:foregroundMark x1="59556" y1="90006" x2="59556" y2="90006"/>
                        <a14:foregroundMark x1="62355" y1="88868" x2="62355" y2="88868"/>
                        <a14:foregroundMark x1="80465" y1="85832" x2="80465" y2="85832"/>
                        <a14:foregroundMark x1="82735" y1="82796" x2="82735" y2="82796"/>
                        <a14:foregroundMark x1="84636" y1="81404" x2="84636" y2="81404"/>
                        <a14:foregroundMark x1="74868" y1="84187" x2="74868" y2="84187"/>
                        <a14:foregroundMark x1="78141" y1="81088" x2="78141" y2="81088"/>
                        <a14:foregroundMark x1="77402" y1="76091" x2="77402" y2="76091"/>
                        <a14:foregroundMark x1="79303" y1="76091" x2="79303" y2="76091"/>
                        <a14:foregroundMark x1="73020" y1="70525" x2="73020" y2="70525"/>
                        <a14:foregroundMark x1="70011" y1="72233" x2="70011" y2="72233"/>
                        <a14:foregroundMark x1="52851" y1="80266" x2="52851" y2="80266"/>
                        <a14:foregroundMark x1="50053" y1="75016" x2="50053" y2="75016"/>
                        <a14:foregroundMark x1="50053" y1="72802" x2="50053" y2="72802"/>
                        <a14:foregroundMark x1="18427" y1="41999" x2="18427" y2="41999"/>
                        <a14:foregroundMark x1="19113" y1="34662" x2="19113" y2="34662"/>
                        <a14:foregroundMark x1="22967" y1="30424" x2="22967" y2="30424"/>
                        <a14:foregroundMark x1="24287" y1="26249" x2="24287" y2="26249"/>
                        <a14:foregroundMark x1="27244" y1="22897" x2="27244" y2="22897"/>
                        <a14:foregroundMark x1="31045" y1="17268" x2="31045" y2="17268"/>
                        <a14:foregroundMark x1="36589" y1="14991" x2="36589" y2="14991"/>
                        <a14:foregroundMark x1="41130" y1="11448" x2="41130" y2="11448"/>
                        <a14:foregroundMark x1="48786" y1="9614" x2="48786" y2="9614"/>
                        <a14:foregroundMark x1="52957" y1="10816" x2="52957" y2="10816"/>
                        <a14:foregroundMark x1="55544" y1="11638" x2="55544" y2="11638"/>
                        <a14:foregroundMark x1="63041" y1="13346" x2="63041" y2="13346"/>
                        <a14:foregroundMark x1="65312" y1="14358" x2="65312" y2="14358"/>
                        <a14:foregroundMark x1="68427" y1="16445" x2="68427" y2="16445"/>
                        <a14:foregroundMark x1="75026" y1="20810" x2="75026" y2="20810"/>
                        <a14:foregroundMark x1="61140" y1="37508" x2="61140" y2="37508"/>
                        <a14:foregroundMark x1="67054" y1="39405" x2="67054" y2="39405"/>
                        <a14:foregroundMark x1="39546" y1="33966" x2="39546" y2="33966"/>
                        <a14:foregroundMark x1="39916" y1="33144" x2="39916" y2="33144"/>
                        <a14:foregroundMark x1="76769" y1="25237" x2="76769" y2="25237"/>
                        <a14:foregroundMark x1="79725" y1="33523" x2="79725" y2="33523"/>
                        <a14:foregroundMark x1="80465" y1="35231" x2="80465" y2="35231"/>
                        <a14:foregroundMark x1="81468" y1="42062" x2="81468" y2="42062"/>
                        <a14:foregroundMark x1="72439" y1="66856" x2="72439" y2="66856"/>
                        <a14:foregroundMark x1="61299" y1="56167" x2="61299" y2="56167"/>
                        <a14:foregroundMark x1="62249" y1="57938" x2="62249" y2="57938"/>
                        <a14:foregroundMark x1="46621" y1="71980" x2="46621" y2="71980"/>
                        <a14:foregroundMark x1="44351" y1="72106" x2="44351" y2="72106"/>
                        <a14:foregroundMark x1="47994" y1="71980" x2="47994" y2="71980"/>
                        <a14:foregroundMark x1="52640" y1="71980" x2="52640" y2="71980"/>
                        <a14:foregroundMark x1="44984" y1="79380" x2="44984" y2="79380"/>
                        <a14:foregroundMark x1="42344" y1="85073" x2="42344" y2="85073"/>
                        <a14:foregroundMark x1="43242" y1="83555" x2="43242" y2="83555"/>
                        <a14:foregroundMark x1="44720" y1="83744" x2="44720" y2="83744"/>
                        <a14:foregroundMark x1="46515" y1="85073" x2="46515" y2="85073"/>
                        <a14:foregroundMark x1="54541" y1="84503" x2="54541" y2="84503"/>
                        <a14:foregroundMark x1="50528" y1="84250" x2="50528" y2="84250"/>
                        <a14:foregroundMark x1="49736" y1="84693" x2="49736" y2="84693"/>
                        <a14:foregroundMark x1="50422" y1="88615" x2="50422" y2="88615"/>
                        <a14:foregroundMark x1="48416" y1="88235" x2="48416" y2="88235"/>
                        <a14:foregroundMark x1="24182" y1="73751" x2="24182" y2="73751"/>
                        <a14:foregroundMark x1="24340" y1="73941" x2="24340" y2="73941"/>
                        <a14:foregroundMark x1="25502" y1="73435" x2="25502" y2="73435"/>
                        <a14:foregroundMark x1="26505" y1="75016" x2="26505" y2="75016"/>
                        <a14:foregroundMark x1="26188" y1="74510" x2="26188" y2="74510"/>
                        <a14:foregroundMark x1="27825" y1="74194" x2="27825" y2="74194"/>
                        <a14:foregroundMark x1="28722" y1="76154" x2="28722" y2="76154"/>
                        <a14:foregroundMark x1="28881" y1="78874" x2="28881" y2="78874"/>
                        <a14:foregroundMark x1="26610" y1="82479" x2="26610" y2="82479"/>
                        <a14:foregroundMark x1="25132" y1="80708" x2="25132" y2="80708"/>
                        <a14:foregroundMark x1="16156" y1="81973" x2="16156" y2="81973"/>
                        <a14:foregroundMark x1="12883" y1="80013" x2="12883" y2="80013"/>
                        <a14:foregroundMark x1="11140" y1="79380" x2="11140" y2="79380"/>
                        <a14:foregroundMark x1="11140" y1="79380" x2="11140" y2="79380"/>
                        <a14:foregroundMark x1="10612" y1="78937" x2="10612" y2="78937"/>
                        <a14:foregroundMark x1="15153" y1="87603" x2="15153" y2="87603"/>
                        <a14:foregroundMark x1="11985" y1="86781" x2="11985" y2="86781"/>
                        <a14:foregroundMark x1="11985" y1="86591" x2="11985" y2="86591"/>
                        <a14:foregroundMark x1="12513" y1="84820" x2="12513" y2="84820"/>
                        <a14:foregroundMark x1="13833" y1="83744" x2="13833" y2="83744"/>
                        <a14:foregroundMark x1="17740" y1="85389" x2="17740" y2="85389"/>
                        <a14:foregroundMark x1="19113" y1="86970" x2="19113" y2="86970"/>
                        <a14:foregroundMark x1="19905" y1="88615" x2="19905" y2="88615"/>
                        <a14:foregroundMark x1="20275" y1="89374" x2="20275" y2="89374"/>
                        <a14:foregroundMark x1="20961" y1="89058" x2="20961" y2="89058"/>
                        <a14:foregroundMark x1="21859" y1="89374" x2="21859" y2="89374"/>
                        <a14:foregroundMark x1="25238" y1="85705" x2="25238" y2="85705"/>
                        <a14:foregroundMark x1="25238" y1="85705" x2="25238" y2="85705"/>
                        <a14:foregroundMark x1="30201" y1="84061" x2="30201" y2="84061"/>
                        <a14:foregroundMark x1="32154" y1="86148" x2="32154" y2="86148"/>
                        <a14:foregroundMark x1="33738" y1="86970" x2="33738" y2="86970"/>
                        <a14:foregroundMark x1="56600" y1="85642" x2="56600" y2="85642"/>
                        <a14:foregroundMark x1="51320" y1="87097" x2="51320" y2="87097"/>
                        <a14:foregroundMark x1="52006" y1="85832" x2="52006" y2="85832"/>
                        <a14:foregroundMark x1="52640" y1="83871" x2="52640" y2="83871"/>
                        <a14:foregroundMark x1="53326" y1="85958" x2="53326" y2="85958"/>
                        <a14:foregroundMark x1="65048" y1="82796" x2="65048" y2="82796"/>
                        <a14:foregroundMark x1="66103" y1="82922" x2="66103" y2="82922"/>
                        <a14:foregroundMark x1="66948" y1="82100" x2="66948" y2="82100"/>
                        <a14:foregroundMark x1="66790" y1="81151" x2="66790" y2="81151"/>
                        <a14:foregroundMark x1="70275" y1="79380" x2="70275" y2="79380"/>
                        <a14:foregroundMark x1="69324" y1="78748" x2="69324" y2="78748"/>
                        <a14:foregroundMark x1="71647" y1="76471" x2="71647" y2="76471"/>
                        <a14:foregroundMark x1="71647" y1="76154" x2="71647" y2="76154"/>
                        <a14:foregroundMark x1="72334" y1="76534" x2="72334" y2="76534"/>
                        <a14:foregroundMark x1="72439" y1="78431" x2="72439" y2="78431"/>
                        <a14:foregroundMark x1="47413" y1="87413" x2="47413" y2="87413"/>
                        <a14:foregroundMark x1="71911" y1="68311" x2="71911" y2="68311"/>
                        <a14:foregroundMark x1="73495" y1="67995" x2="73495" y2="67995"/>
                        <a14:foregroundMark x1="74604" y1="69386" x2="74604" y2="69386"/>
                        <a14:foregroundMark x1="75290" y1="69892" x2="75290" y2="69892"/>
                        <a14:foregroundMark x1="70011" y1="72423" x2="56811" y2="79064"/>
                        <a14:foregroundMark x1="56705" y1="79823" x2="36800" y2="77166"/>
                        <a14:foregroundMark x1="35639" y1="76787" x2="26030" y2="67426"/>
                        <a14:foregroundMark x1="26188" y1="68944" x2="20275" y2="74257"/>
                        <a14:foregroundMark x1="26452" y1="82922" x2="38015" y2="88931"/>
                        <a14:foregroundMark x1="38068" y1="89500" x2="59240" y2="90133"/>
                        <a14:foregroundMark x1="62513" y1="88552" x2="79409" y2="76154"/>
                        <a14:foregroundMark x1="33474" y1="81594" x2="33474" y2="81594"/>
                        <a14:foregroundMark x1="80253" y1="86970" x2="80253" y2="86970"/>
                        <a14:foregroundMark x1="80253" y1="87160" x2="91024" y2="77925"/>
                        <a14:foregroundMark x1="52693" y1="71853" x2="60982" y2="71980"/>
                        <a14:foregroundMark x1="61721" y1="69386" x2="36959" y2="69703"/>
                        <a14:foregroundMark x1="39493" y1="56167" x2="39493" y2="43960"/>
                        <a14:foregroundMark x1="50634" y1="46553" x2="58870" y2="46553"/>
                        <a14:foregroundMark x1="52957" y1="74383" x2="46515" y2="741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103554"/>
            <a:ext cx="1601283" cy="1824453"/>
          </a:xfrm>
          <a:prstGeom prst="rect">
            <a:avLst/>
          </a:prstGeom>
        </p:spPr>
      </p:pic>
      <p:pic>
        <p:nvPicPr>
          <p:cNvPr id="11" name="Picture 3" descr="W:\ОРГОТДЕЛ NEW\12. ДОД\2019.08.10_Школа ЖКХ нашего двора\Отчеты\Люберцы г.о\Люберцы  п.Малаховка Быковское ш 6\IMG-20190810-WA005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15818" y="4797153"/>
            <a:ext cx="1249426" cy="191886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5" descr="C:\Users\gzhi.orgotdel\Desktop\d7c1430a-aefa-4d96-8e32-e730c6a1cce5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976339" y="4867882"/>
            <a:ext cx="1350633" cy="144143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54989" y="5157193"/>
            <a:ext cx="1350633" cy="153385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5" descr="C:\Users\gzhi.orgotdel\Desktop\456456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218638" y="5135508"/>
            <a:ext cx="1350633" cy="153385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5" name="Прямоугольник 14"/>
          <p:cNvSpPr/>
          <p:nvPr/>
        </p:nvSpPr>
        <p:spPr>
          <a:xfrm>
            <a:off x="1493257" y="3591543"/>
            <a:ext cx="76507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10.08.2019 организована «Школа ЖКХ нашего двора - подготовка к зиме». Акция позволила председателям и членам советов МКД, а также всем активным и неравнодушным жителям Московской области узнать на практике, как необходимо готовить дом к прохождению отопительного периода, каким образом выявлять нарушения при подготовке, и в какие сроки их устранять </a:t>
            </a:r>
          </a:p>
        </p:txBody>
      </p:sp>
      <p:sp>
        <p:nvSpPr>
          <p:cNvPr id="16" name="CustomShape 2"/>
          <p:cNvSpPr/>
          <p:nvPr/>
        </p:nvSpPr>
        <p:spPr>
          <a:xfrm>
            <a:off x="928800" y="195120"/>
            <a:ext cx="7212960" cy="685080"/>
          </a:xfrm>
          <a:prstGeom prst="rect">
            <a:avLst/>
          </a:prstGeom>
          <a:gradFill>
            <a:gsLst>
              <a:gs pos="0">
                <a:srgbClr val="2E5F99"/>
              </a:gs>
              <a:gs pos="80000">
                <a:srgbClr val="3C7AC7"/>
              </a:gs>
              <a:gs pos="100000">
                <a:srgbClr val="397BCA"/>
              </a:gs>
            </a:gsLst>
            <a:lin ang="16200000"/>
          </a:gradFill>
          <a:ln w="9360">
            <a:solidFill>
              <a:srgbClr val="4A7EBB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fontScale="70000" lnSpcReduction="20000"/>
          </a:bodyPr>
          <a:lstStyle/>
          <a:p>
            <a:pPr marL="343080" indent="-340920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Главное управление Московской области </a:t>
            </a:r>
            <a:endParaRPr lang="ru-RU" sz="2800" b="0" strike="noStrike" spc="-1" dirty="0">
              <a:latin typeface="Arial"/>
            </a:endParaRPr>
          </a:p>
          <a:p>
            <a:pPr marL="343080" indent="-340920">
              <a:lnSpc>
                <a:spcPct val="100000"/>
              </a:lnSpc>
              <a:spcBef>
                <a:spcPts val="561"/>
              </a:spcBef>
            </a:pPr>
            <a:r>
              <a:rPr lang="ru-RU" sz="2800" b="0" strike="noStrike" spc="-1" dirty="0">
                <a:solidFill>
                  <a:srgbClr val="FFFFFF"/>
                </a:solidFill>
                <a:latin typeface="Times New Roman"/>
                <a:ea typeface="DejaVu Sans"/>
              </a:rPr>
              <a:t>«Государственная жилищная инспекция Московской области»</a:t>
            </a:r>
            <a:endParaRPr lang="ru-RU" sz="2800" b="0" strike="noStrike" spc="-1" dirty="0">
              <a:latin typeface="Arial"/>
            </a:endParaRPr>
          </a:p>
        </p:txBody>
      </p:sp>
      <p:pic>
        <p:nvPicPr>
          <p:cNvPr id="17" name="Picture 4"/>
          <p:cNvPicPr/>
          <p:nvPr/>
        </p:nvPicPr>
        <p:blipFill>
          <a:blip r:embed="rId12" cstate="print"/>
          <a:stretch/>
        </p:blipFill>
        <p:spPr>
          <a:xfrm>
            <a:off x="179640" y="123480"/>
            <a:ext cx="619920" cy="828720"/>
          </a:xfrm>
          <a:prstGeom prst="rect">
            <a:avLst/>
          </a:prstGeom>
          <a:ln w="9360">
            <a:noFill/>
          </a:ln>
        </p:spPr>
      </p:pic>
      <p:sp>
        <p:nvSpPr>
          <p:cNvPr id="18" name="CustomShape 3"/>
          <p:cNvSpPr/>
          <p:nvPr/>
        </p:nvSpPr>
        <p:spPr>
          <a:xfrm>
            <a:off x="8204637" y="202665"/>
            <a:ext cx="783720" cy="685080"/>
          </a:xfrm>
          <a:prstGeom prst="rect">
            <a:avLst/>
          </a:prstGeom>
          <a:gradFill>
            <a:gsLst>
              <a:gs pos="0">
                <a:srgbClr val="9C2F2C"/>
              </a:gs>
              <a:gs pos="80000">
                <a:srgbClr val="CB3D39"/>
              </a:gs>
              <a:gs pos="100000">
                <a:srgbClr val="CE3A36"/>
              </a:gs>
            </a:gsLst>
            <a:lin ang="16200000"/>
          </a:gradFill>
          <a:ln w="9360">
            <a:solidFill>
              <a:srgbClr val="BE4B48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9" name="CustomShape 4"/>
          <p:cNvSpPr/>
          <p:nvPr/>
        </p:nvSpPr>
        <p:spPr>
          <a:xfrm>
            <a:off x="8215200" y="195120"/>
            <a:ext cx="783720" cy="685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fld id="{02127D16-64E7-4587-BF42-311382506499}" type="slidenum">
              <a:rPr lang="ru-RU" sz="4000" b="0" strike="noStrike" spc="-1">
                <a:solidFill>
                  <a:srgbClr val="FFFFFF"/>
                </a:solidFill>
                <a:latin typeface="Times New Roman"/>
                <a:ea typeface="DejaVu Sans"/>
              </a:rPr>
              <a:pPr algn="ctr">
                <a:lnSpc>
                  <a:spcPct val="100000"/>
                </a:lnSpc>
              </a:pPr>
              <a:t>15</a:t>
            </a:fld>
            <a:endParaRPr lang="ru-RU" sz="40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12701</TotalTime>
  <Words>1575</Words>
  <Application>Microsoft Office PowerPoint</Application>
  <PresentationFormat>Экран (4:3)</PresentationFormat>
  <Paragraphs>322</Paragraphs>
  <Slides>15</Slides>
  <Notes>14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7" baseType="lpstr">
      <vt:lpstr>Тема Office</vt:lpstr>
      <vt:lpstr>Acrobat Document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Соколова Светлана Дмитриевна</dc:creator>
  <cp:lastModifiedBy>ShcherbininAS</cp:lastModifiedBy>
  <cp:revision>775</cp:revision>
  <cp:lastPrinted>2019-09-13T18:05:57Z</cp:lastPrinted>
  <dcterms:created xsi:type="dcterms:W3CDTF">2019-01-12T08:40:05Z</dcterms:created>
  <dcterms:modified xsi:type="dcterms:W3CDTF">2019-10-09T06:48:11Z</dcterms:modified>
</cp:coreProperties>
</file>