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57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Структура взносов НП 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«</a:t>
            </a:r>
            <a:r>
              <a:rPr lang="ru-RU" dirty="0" err="1" smtClean="0">
                <a:solidFill>
                  <a:schemeClr val="accent2">
                    <a:lumMod val="75000"/>
                  </a:schemeClr>
                </a:solidFill>
              </a:rPr>
              <a:t>Монинский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 земледелец» 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  <a:p>
            <a:pPr>
              <a:defRPr/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в 2013-2016 гг. (до регистрации ТСН),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тыс.руб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.</a:t>
            </a:r>
          </a:p>
        </c:rich>
      </c:tx>
      <c:layout>
        <c:manualLayout>
          <c:xMode val="edge"/>
          <c:yMode val="edge"/>
          <c:x val="0.26428718139793023"/>
          <c:y val="2.592592592592592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ё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l"/>
              </a:scene3d>
              <a:sp3d prstMaterial="plastic">
                <a:bevelT w="0" h="0"/>
              </a:sp3d>
            </c:spPr>
            <c:extLst>
              <c:ext xmlns:c16="http://schemas.microsoft.com/office/drawing/2014/chart" uri="{C3380CC4-5D6E-409C-BE32-E72D297353CC}">
                <c16:uniqueId val="{00000001-D0E0-4EDD-BCB3-891CC18CE1C2}"/>
              </c:ext>
            </c:extLst>
          </c:dPt>
          <c:dPt>
            <c:idx val="1"/>
            <c:bubble3D val="0"/>
            <c:spPr>
              <a:solidFill>
                <a:srgbClr val="00B0F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l"/>
              </a:scene3d>
              <a:sp3d prstMaterial="plastic">
                <a:bevelT w="0" h="0"/>
              </a:sp3d>
            </c:spPr>
            <c:extLst>
              <c:ext xmlns:c16="http://schemas.microsoft.com/office/drawing/2014/chart" uri="{C3380CC4-5D6E-409C-BE32-E72D297353CC}">
                <c16:uniqueId val="{00000003-D0E0-4EDD-BCB3-891CC18CE1C2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l"/>
              </a:scene3d>
              <a:sp3d prstMaterial="plastic">
                <a:bevelT w="0" h="0"/>
              </a:sp3d>
            </c:spPr>
            <c:extLst>
              <c:ext xmlns:c16="http://schemas.microsoft.com/office/drawing/2014/chart" uri="{C3380CC4-5D6E-409C-BE32-E72D297353CC}">
                <c16:uniqueId val="{00000005-D0E0-4EDD-BCB3-891CC18CE1C2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l"/>
              </a:scene3d>
              <a:sp3d prstMaterial="plastic">
                <a:bevelT w="0" h="0"/>
              </a:sp3d>
            </c:spPr>
            <c:extLst>
              <c:ext xmlns:c16="http://schemas.microsoft.com/office/drawing/2014/chart" uri="{C3380CC4-5D6E-409C-BE32-E72D297353CC}">
                <c16:uniqueId val="{00000007-D0E0-4EDD-BCB3-891CC18CE1C2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l"/>
              </a:scene3d>
              <a:sp3d prstMaterial="plastic">
                <a:bevelT w="0" h="0"/>
              </a:sp3d>
            </c:spPr>
            <c:extLst>
              <c:ext xmlns:c16="http://schemas.microsoft.com/office/drawing/2014/chart" uri="{C3380CC4-5D6E-409C-BE32-E72D297353CC}">
                <c16:uniqueId val="{00000009-D0E0-4EDD-BCB3-891CC18CE1C2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l"/>
              </a:scene3d>
              <a:sp3d prstMaterial="plastic">
                <a:bevelT w="0" h="0"/>
              </a:sp3d>
            </c:spPr>
            <c:extLst>
              <c:ext xmlns:c16="http://schemas.microsoft.com/office/drawing/2014/chart" uri="{C3380CC4-5D6E-409C-BE32-E72D297353CC}">
                <c16:uniqueId val="{0000000B-D0E0-4EDD-BCB3-891CC18CE1C2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Лист1!$A$2:$A$7</c:f>
              <c:strCache>
                <c:ptCount val="6"/>
                <c:pt idx="0">
                  <c:v>Забор 1 терр 786,8</c:v>
                </c:pt>
                <c:pt idx="1">
                  <c:v>Юруслуги 1 терр 119</c:v>
                </c:pt>
                <c:pt idx="2">
                  <c:v>Мусор 1 терр 42</c:v>
                </c:pt>
                <c:pt idx="3">
                  <c:v>Забор 2 терр  957</c:v>
                </c:pt>
                <c:pt idx="4">
                  <c:v>Юруслуги 2 терр 181</c:v>
                </c:pt>
                <c:pt idx="5">
                  <c:v>Кадастр 2 терр 91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786.8</c:v>
                </c:pt>
                <c:pt idx="1">
                  <c:v>119</c:v>
                </c:pt>
                <c:pt idx="2">
                  <c:v>42</c:v>
                </c:pt>
                <c:pt idx="3">
                  <c:v>957</c:v>
                </c:pt>
                <c:pt idx="4">
                  <c:v>181</c:v>
                </c:pt>
                <c:pt idx="5">
                  <c:v>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D0E0-4EDD-BCB3-891CC18CE1C2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9506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2700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61481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t>1/14/2019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9713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1/14/2019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7737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1/14/2019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3338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1/14/2019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94230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1/14/2019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31781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5574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06401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100372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18159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275140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90797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1/14/2019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32954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35899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7511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3200" b="1" dirty="0" smtClean="0"/>
              <a:t>Информационная справка председателя Ревизионной комиссии ТСН «</a:t>
            </a:r>
            <a:r>
              <a:rPr lang="ru-RU" sz="3200" b="1" dirty="0" err="1" smtClean="0"/>
              <a:t>Монинский</a:t>
            </a:r>
            <a:r>
              <a:rPr lang="ru-RU" sz="3200" b="1" dirty="0" smtClean="0"/>
              <a:t> садовод»</a:t>
            </a:r>
            <a:endParaRPr lang="ru-RU" sz="32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Общее собрание членов Товарищества</a:t>
            </a:r>
          </a:p>
          <a:p>
            <a:r>
              <a:rPr lang="ru-RU" dirty="0" smtClean="0"/>
              <a:t>05 января 2019 года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7120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325" y="0"/>
            <a:ext cx="47790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739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9911" y="213808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Формирование имущественного фонда Товарищества (внесено на р/с в банке) 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4181905"/>
              </p:ext>
            </p:extLst>
          </p:nvPr>
        </p:nvGraphicFramePr>
        <p:xfrm>
          <a:off x="1705969" y="1540809"/>
          <a:ext cx="6305267" cy="46962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79746">
                  <a:extLst>
                    <a:ext uri="{9D8B030D-6E8A-4147-A177-3AD203B41FA5}">
                      <a16:colId xmlns:a16="http://schemas.microsoft.com/office/drawing/2014/main" val="1943313838"/>
                    </a:ext>
                  </a:extLst>
                </a:gridCol>
                <a:gridCol w="2325521">
                  <a:extLst>
                    <a:ext uri="{9D8B030D-6E8A-4147-A177-3AD203B41FA5}">
                      <a16:colId xmlns:a16="http://schemas.microsoft.com/office/drawing/2014/main" val="340648703"/>
                    </a:ext>
                  </a:extLst>
                </a:gridCol>
              </a:tblGrid>
              <a:tr h="3855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Дата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Сумма, руб.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86153635"/>
                  </a:ext>
                </a:extLst>
              </a:tr>
              <a:tr h="3855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23.12.16 </a:t>
                      </a:r>
                      <a:r>
                        <a:rPr lang="ru-RU" sz="2400" dirty="0" smtClean="0">
                          <a:effectLst/>
                        </a:rPr>
                        <a:t>(</a:t>
                      </a:r>
                      <a:r>
                        <a:rPr lang="ru-RU" sz="2400" dirty="0" err="1" smtClean="0">
                          <a:effectLst/>
                        </a:rPr>
                        <a:t>займ</a:t>
                      </a:r>
                      <a:r>
                        <a:rPr lang="ru-RU" sz="2400" dirty="0" smtClean="0">
                          <a:effectLst/>
                        </a:rPr>
                        <a:t>)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5.000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7026557"/>
                  </a:ext>
                </a:extLst>
              </a:tr>
              <a:tr h="3855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26.12.16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2.210.000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2619123"/>
                  </a:ext>
                </a:extLst>
              </a:tr>
              <a:tr h="3855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09.01.17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1.910.000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3731782"/>
                  </a:ext>
                </a:extLst>
              </a:tr>
              <a:tr h="3855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23.01.17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800.000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018961"/>
                  </a:ext>
                </a:extLst>
              </a:tr>
              <a:tr h="3855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22.03.17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1.338.000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8246246"/>
                  </a:ext>
                </a:extLst>
              </a:tr>
              <a:tr h="3855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07</a:t>
                      </a:r>
                      <a:r>
                        <a:rPr lang="ru-RU" sz="2400" dirty="0">
                          <a:effectLst/>
                        </a:rPr>
                        <a:t>.08.17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75.000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7149145"/>
                  </a:ext>
                </a:extLst>
              </a:tr>
              <a:tr h="3855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Всего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6.338.000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0766416"/>
                  </a:ext>
                </a:extLst>
              </a:tr>
              <a:tr h="3855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Выплата процента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247.193,98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8857268"/>
                  </a:ext>
                </a:extLst>
              </a:tr>
              <a:tr h="3855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Взносы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431.000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3801504"/>
                  </a:ext>
                </a:extLst>
              </a:tr>
              <a:tr h="3855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Итого, в </a:t>
                      </a:r>
                      <a:r>
                        <a:rPr lang="ru-RU" sz="2400" dirty="0" err="1">
                          <a:effectLst/>
                        </a:rPr>
                        <a:t>т.ч</a:t>
                      </a:r>
                      <a:r>
                        <a:rPr lang="ru-RU" sz="2400" dirty="0">
                          <a:effectLst/>
                        </a:rPr>
                        <a:t>.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7.016.193,98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2885552"/>
                  </a:ext>
                </a:extLst>
              </a:tr>
              <a:tr h="3855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Депозит (09.10.2018)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3.400.000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49696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6979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8596668" cy="1320800"/>
          </a:xfrm>
        </p:spPr>
        <p:txBody>
          <a:bodyPr/>
          <a:lstStyle/>
          <a:p>
            <a:r>
              <a:rPr lang="ru-RU" dirty="0" smtClean="0"/>
              <a:t>Членские взносы в 2016-2017 гг.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7762992"/>
              </p:ext>
            </p:extLst>
          </p:nvPr>
        </p:nvGraphicFramePr>
        <p:xfrm>
          <a:off x="761540" y="1897032"/>
          <a:ext cx="8587174" cy="33877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32690">
                  <a:extLst>
                    <a:ext uri="{9D8B030D-6E8A-4147-A177-3AD203B41FA5}">
                      <a16:colId xmlns:a16="http://schemas.microsoft.com/office/drawing/2014/main" val="2589223446"/>
                    </a:ext>
                  </a:extLst>
                </a:gridCol>
                <a:gridCol w="2720466">
                  <a:extLst>
                    <a:ext uri="{9D8B030D-6E8A-4147-A177-3AD203B41FA5}">
                      <a16:colId xmlns:a16="http://schemas.microsoft.com/office/drawing/2014/main" val="2548731407"/>
                    </a:ext>
                  </a:extLst>
                </a:gridCol>
                <a:gridCol w="2634018">
                  <a:extLst>
                    <a:ext uri="{9D8B030D-6E8A-4147-A177-3AD203B41FA5}">
                      <a16:colId xmlns:a16="http://schemas.microsoft.com/office/drawing/2014/main" val="2801244550"/>
                    </a:ext>
                  </a:extLst>
                </a:gridCol>
              </a:tblGrid>
              <a:tr h="483961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bg1"/>
                          </a:solidFill>
                        </a:rPr>
                        <a:t>Территория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bg1"/>
                          </a:solidFill>
                        </a:rPr>
                        <a:t>Взносы на ПОЗТ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bg1"/>
                          </a:solidFill>
                        </a:rPr>
                        <a:t>Взносы на забор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4175029"/>
                  </a:ext>
                </a:extLst>
              </a:tr>
              <a:tr h="483961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bg1"/>
                          </a:solidFill>
                        </a:rPr>
                        <a:t>Первая (62 чел)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2400" b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1.550.000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2400" b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98.000</a:t>
                      </a:r>
                      <a:endParaRPr lang="ru-RU" sz="24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8288436"/>
                  </a:ext>
                </a:extLst>
              </a:tr>
              <a:tr h="483961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bg1"/>
                          </a:solidFill>
                        </a:rPr>
                        <a:t>Вторая (94 чел)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2400" b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2.175.000</a:t>
                      </a:r>
                      <a:endParaRPr lang="ru-RU" sz="24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2400" b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1.066.000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5857859"/>
                  </a:ext>
                </a:extLst>
              </a:tr>
              <a:tr h="483961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bg1"/>
                          </a:solidFill>
                        </a:rPr>
                        <a:t>Третья (14 чел)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2400" b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350.000</a:t>
                      </a:r>
                      <a:endParaRPr lang="ru-RU" sz="24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011460"/>
                  </a:ext>
                </a:extLst>
              </a:tr>
              <a:tr h="483961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bg1"/>
                          </a:solidFill>
                        </a:rPr>
                        <a:t>Четвертая (28 чел)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2400" b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475.000</a:t>
                      </a:r>
                      <a:endParaRPr lang="ru-RU" sz="24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0353088"/>
                  </a:ext>
                </a:extLst>
              </a:tr>
              <a:tr h="483961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bg1"/>
                          </a:solidFill>
                        </a:rPr>
                        <a:t>Пятая (13 чел)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2400" b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325.000</a:t>
                      </a:r>
                      <a:endParaRPr lang="ru-RU" sz="24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2810315"/>
                  </a:ext>
                </a:extLst>
              </a:tr>
              <a:tr h="483961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bg1"/>
                          </a:solidFill>
                        </a:rPr>
                        <a:t>ВСЕГО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2400" b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4.875.000</a:t>
                      </a:r>
                      <a:endParaRPr lang="ru-RU" sz="24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2400" b="1" dirty="0" smtClean="0">
                          <a:solidFill>
                            <a:schemeClr val="bg1"/>
                          </a:solidFill>
                        </a:rPr>
                        <a:t>1.164.000</a:t>
                      </a:r>
                      <a:endParaRPr lang="ru-RU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98892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3225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149" y="0"/>
            <a:ext cx="5911652" cy="6858000"/>
          </a:xfrm>
          <a:prstGeom prst="rect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950264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Структура расходов Товарищества</a:t>
            </a:r>
            <a:br>
              <a:rPr lang="ru-RU" dirty="0" smtClean="0"/>
            </a:br>
            <a:r>
              <a:rPr lang="ru-RU" dirty="0" smtClean="0"/>
              <a:t>(с момента создания по 15.12.18)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5544842"/>
              </p:ext>
            </p:extLst>
          </p:nvPr>
        </p:nvGraphicFramePr>
        <p:xfrm>
          <a:off x="859807" y="1815146"/>
          <a:ext cx="10372300" cy="460612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41697">
                  <a:extLst>
                    <a:ext uri="{9D8B030D-6E8A-4147-A177-3AD203B41FA5}">
                      <a16:colId xmlns:a16="http://schemas.microsoft.com/office/drawing/2014/main" val="4127787319"/>
                    </a:ext>
                  </a:extLst>
                </a:gridCol>
                <a:gridCol w="7328848">
                  <a:extLst>
                    <a:ext uri="{9D8B030D-6E8A-4147-A177-3AD203B41FA5}">
                      <a16:colId xmlns:a16="http://schemas.microsoft.com/office/drawing/2014/main" val="2763826709"/>
                    </a:ext>
                  </a:extLst>
                </a:gridCol>
                <a:gridCol w="2101755">
                  <a:extLst>
                    <a:ext uri="{9D8B030D-6E8A-4147-A177-3AD203B41FA5}">
                      <a16:colId xmlns:a16="http://schemas.microsoft.com/office/drawing/2014/main" val="3258677311"/>
                    </a:ext>
                  </a:extLst>
                </a:gridCol>
              </a:tblGrid>
              <a:tr h="41873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>
                          <a:effectLst/>
                          <a:latin typeface="+mj-lt"/>
                        </a:rPr>
                        <a:t>№ </a:t>
                      </a:r>
                      <a:r>
                        <a:rPr lang="ru-RU" sz="2400" b="0" dirty="0" err="1">
                          <a:effectLst/>
                          <a:latin typeface="+mj-lt"/>
                        </a:rPr>
                        <a:t>пп</a:t>
                      </a:r>
                      <a:endParaRPr lang="ru-RU" sz="2400" b="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>
                          <a:effectLst/>
                          <a:latin typeface="+mj-lt"/>
                        </a:rPr>
                        <a:t>Статья</a:t>
                      </a:r>
                      <a:endParaRPr lang="ru-RU" sz="2400" b="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0">
                          <a:effectLst/>
                          <a:latin typeface="+mj-lt"/>
                        </a:rPr>
                        <a:t>Сумма, руб.</a:t>
                      </a:r>
                      <a:endParaRPr lang="ru-RU" sz="2400" b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1305968"/>
                  </a:ext>
                </a:extLst>
              </a:tr>
              <a:tr h="418739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24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4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Банковское обслуживание</a:t>
                      </a:r>
                      <a:endParaRPr lang="ru-RU" sz="24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42.344,96</a:t>
                      </a:r>
                      <a:endParaRPr lang="ru-RU" sz="2400" b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5925042"/>
                  </a:ext>
                </a:extLst>
              </a:tr>
              <a:tr h="418739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24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4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Возврат средств (</a:t>
                      </a:r>
                      <a:r>
                        <a:rPr lang="ru-RU" sz="2400" b="0" dirty="0" err="1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Цимбаревич</a:t>
                      </a:r>
                      <a:r>
                        <a:rPr lang="ru-RU" sz="2400" b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lang="ru-RU" sz="2400" b="0" dirty="0" err="1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Моклюк</a:t>
                      </a:r>
                      <a:r>
                        <a:rPr lang="ru-RU" sz="2400" b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)</a:t>
                      </a:r>
                      <a:endParaRPr lang="ru-RU" sz="24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79.652</a:t>
                      </a:r>
                      <a:endParaRPr lang="ru-RU" sz="2400" b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5853175"/>
                  </a:ext>
                </a:extLst>
              </a:tr>
              <a:tr h="418739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24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4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Аренда за 4 </a:t>
                      </a:r>
                      <a:r>
                        <a:rPr lang="ru-RU" sz="2400" b="0" dirty="0" err="1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мес</a:t>
                      </a:r>
                      <a:endParaRPr lang="ru-RU" sz="24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15.120</a:t>
                      </a:r>
                      <a:endParaRPr lang="ru-RU" sz="2400" b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9337112"/>
                  </a:ext>
                </a:extLst>
              </a:tr>
              <a:tr h="418739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24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24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Налог</a:t>
                      </a:r>
                      <a:endParaRPr lang="ru-RU" sz="24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17.133</a:t>
                      </a:r>
                      <a:endParaRPr lang="ru-RU" sz="2400" b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7781923"/>
                  </a:ext>
                </a:extLst>
              </a:tr>
              <a:tr h="418739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24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24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Информационная система (Ай </a:t>
                      </a:r>
                      <a:r>
                        <a:rPr lang="ru-RU" sz="2400" b="0" dirty="0" err="1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Ти</a:t>
                      </a:r>
                      <a:r>
                        <a:rPr lang="ru-RU" sz="2400" b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ru-RU" sz="2400" b="0" dirty="0" err="1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Фреш</a:t>
                      </a:r>
                      <a:r>
                        <a:rPr lang="ru-RU" sz="2400" b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) за 2 </a:t>
                      </a:r>
                      <a:r>
                        <a:rPr lang="ru-RU" sz="2400" b="0" dirty="0" err="1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мес</a:t>
                      </a:r>
                      <a:endParaRPr lang="ru-RU" sz="24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9.800</a:t>
                      </a:r>
                      <a:endParaRPr lang="ru-RU" sz="24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4982193"/>
                  </a:ext>
                </a:extLst>
              </a:tr>
              <a:tr h="418739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24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24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 err="1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Хоз.нужды</a:t>
                      </a:r>
                      <a:endParaRPr lang="ru-RU" sz="24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21.000</a:t>
                      </a:r>
                      <a:endParaRPr lang="ru-RU" sz="2400" b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377694"/>
                  </a:ext>
                </a:extLst>
              </a:tr>
              <a:tr h="418739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24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24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Корпоративная карта </a:t>
                      </a:r>
                      <a:r>
                        <a:rPr lang="en-US" sz="2400" b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VISA</a:t>
                      </a:r>
                      <a:endParaRPr lang="ru-RU" sz="24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20</a:t>
                      </a:r>
                      <a:r>
                        <a:rPr lang="ru-RU" sz="2400" b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.000</a:t>
                      </a:r>
                      <a:endParaRPr lang="ru-RU" sz="24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1191572"/>
                  </a:ext>
                </a:extLst>
              </a:tr>
              <a:tr h="418739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24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24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 err="1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Зар.плата</a:t>
                      </a:r>
                      <a:r>
                        <a:rPr lang="ru-RU" sz="2400" b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(без начислений)</a:t>
                      </a:r>
                      <a:endParaRPr lang="ru-RU" sz="24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83.520</a:t>
                      </a:r>
                      <a:endParaRPr lang="ru-RU" sz="24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4480322"/>
                  </a:ext>
                </a:extLst>
              </a:tr>
              <a:tr h="418739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24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24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Изготовление ПОЗТ</a:t>
                      </a:r>
                      <a:endParaRPr lang="ru-RU" sz="24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2.926.000</a:t>
                      </a:r>
                      <a:endParaRPr lang="ru-RU" sz="24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5769599"/>
                  </a:ext>
                </a:extLst>
              </a:tr>
              <a:tr h="418739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24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24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Итого</a:t>
                      </a:r>
                      <a:endParaRPr lang="ru-RU" sz="2400" b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3.214.569,96</a:t>
                      </a:r>
                      <a:endParaRPr lang="ru-RU" sz="24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60791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1693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433795382"/>
              </p:ext>
            </p:extLst>
          </p:nvPr>
        </p:nvGraphicFramePr>
        <p:xfrm>
          <a:off x="-218364" y="0"/>
          <a:ext cx="10263116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16333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1798" y="159221"/>
            <a:ext cx="8596668" cy="1320800"/>
          </a:xfrm>
        </p:spPr>
        <p:txBody>
          <a:bodyPr/>
          <a:lstStyle/>
          <a:p>
            <a:r>
              <a:rPr lang="ru-RU" dirty="0" smtClean="0"/>
              <a:t>Основные статьи расходов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НП </a:t>
            </a:r>
            <a:r>
              <a:rPr lang="ru-RU" dirty="0" smtClean="0"/>
              <a:t>«</a:t>
            </a:r>
            <a:r>
              <a:rPr lang="ru-RU" dirty="0" err="1" smtClean="0"/>
              <a:t>Монинский</a:t>
            </a:r>
            <a:r>
              <a:rPr lang="ru-RU" dirty="0" smtClean="0"/>
              <a:t> земледелец»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761334"/>
              </p:ext>
            </p:extLst>
          </p:nvPr>
        </p:nvGraphicFramePr>
        <p:xfrm>
          <a:off x="554504" y="1460309"/>
          <a:ext cx="10568421" cy="498944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338117">
                  <a:extLst>
                    <a:ext uri="{9D8B030D-6E8A-4147-A177-3AD203B41FA5}">
                      <a16:colId xmlns:a16="http://schemas.microsoft.com/office/drawing/2014/main" val="3655363388"/>
                    </a:ext>
                  </a:extLst>
                </a:gridCol>
                <a:gridCol w="1533407">
                  <a:extLst>
                    <a:ext uri="{9D8B030D-6E8A-4147-A177-3AD203B41FA5}">
                      <a16:colId xmlns:a16="http://schemas.microsoft.com/office/drawing/2014/main" val="3485013873"/>
                    </a:ext>
                  </a:extLst>
                </a:gridCol>
                <a:gridCol w="1696897">
                  <a:extLst>
                    <a:ext uri="{9D8B030D-6E8A-4147-A177-3AD203B41FA5}">
                      <a16:colId xmlns:a16="http://schemas.microsoft.com/office/drawing/2014/main" val="2855828856"/>
                    </a:ext>
                  </a:extLst>
                </a:gridCol>
              </a:tblGrid>
              <a:tr h="50162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</a:rPr>
                        <a:t>Расходы</a:t>
                      </a:r>
                      <a:endParaRPr lang="ru-RU" sz="1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>
                          <a:effectLst/>
                        </a:rPr>
                        <a:t>Сумма, руб.</a:t>
                      </a:r>
                      <a:endParaRPr lang="ru-RU" sz="18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>
                          <a:effectLst/>
                        </a:rPr>
                        <a:t>Собрано наличными</a:t>
                      </a:r>
                      <a:endParaRPr lang="ru-RU" sz="18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77128016"/>
                  </a:ext>
                </a:extLst>
              </a:tr>
              <a:tr h="50162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Строительство забора по договору № 021 от 28.07.2013 с </a:t>
                      </a:r>
                      <a:endParaRPr lang="ru-RU" sz="18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</a:rPr>
                        <a:t>ООО 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АК Модуль (550 метров) – территория 1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chemeClr val="tx1"/>
                          </a:solidFill>
                          <a:effectLst/>
                        </a:rPr>
                        <a:t>495.000</a:t>
                      </a:r>
                      <a:endParaRPr lang="ru-RU" sz="18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8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0348740"/>
                  </a:ext>
                </a:extLst>
              </a:tr>
              <a:tr h="50162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Строительство забора по договору № 031 от 22.09.2015 с </a:t>
                      </a:r>
                      <a:endParaRPr lang="ru-RU" sz="18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</a:rPr>
                        <a:t>ООО </a:t>
                      </a:r>
                      <a:r>
                        <a:rPr lang="ru-RU" sz="1800" b="0" dirty="0" err="1">
                          <a:solidFill>
                            <a:schemeClr val="tx1"/>
                          </a:solidFill>
                          <a:effectLst/>
                        </a:rPr>
                        <a:t>СтройБриджАльянс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 (250 метров) – территория 1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330.000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8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2134698"/>
                  </a:ext>
                </a:extLst>
              </a:tr>
              <a:tr h="2443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Всего на забор по территории 1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825.000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786.800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345119"/>
                  </a:ext>
                </a:extLst>
              </a:tr>
              <a:tr h="50162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Строительство забора по договору № 031 от 16.10.2013 с </a:t>
                      </a:r>
                      <a:endParaRPr lang="ru-RU" sz="18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</a:rPr>
                        <a:t>ООО 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АК Модуль (500 метров) – территория 2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chemeClr val="tx1"/>
                          </a:solidFill>
                          <a:effectLst/>
                        </a:rPr>
                        <a:t>550.000</a:t>
                      </a:r>
                      <a:endParaRPr lang="ru-RU" sz="18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957.000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1822071"/>
                  </a:ext>
                </a:extLst>
              </a:tr>
              <a:tr h="50162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Услуги кадастрового инженера по договору </a:t>
                      </a:r>
                      <a:endParaRPr lang="ru-RU" sz="18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</a:rPr>
                        <a:t>№ 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3-М/16 от 30.04.2016 с ИП Беляев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30.000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91.000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2343012"/>
                  </a:ext>
                </a:extLst>
              </a:tr>
              <a:tr h="50162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chemeClr val="tx1"/>
                          </a:solidFill>
                          <a:effectLst/>
                        </a:rPr>
                        <a:t>Юр.услуги по договору № 01 от 11.01.2016 с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chemeClr val="tx1"/>
                          </a:solidFill>
                          <a:effectLst/>
                        </a:rPr>
                        <a:t>ООО Астрея-ЮК (иск/суд)</a:t>
                      </a:r>
                      <a:endParaRPr lang="ru-RU" sz="18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85.000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300.000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583826"/>
                  </a:ext>
                </a:extLst>
              </a:tr>
              <a:tr h="50162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chemeClr val="tx1"/>
                          </a:solidFill>
                          <a:effectLst/>
                        </a:rPr>
                        <a:t>Юр.услуги по договору № 01 от 25.10.2016 с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chemeClr val="tx1"/>
                          </a:solidFill>
                          <a:effectLst/>
                        </a:rPr>
                        <a:t>ООО Астрея-ЮК (восстановление ПСК)</a:t>
                      </a:r>
                      <a:endParaRPr lang="ru-RU" sz="18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chemeClr val="tx1"/>
                          </a:solidFill>
                          <a:effectLst/>
                        </a:rPr>
                        <a:t>60.000</a:t>
                      </a:r>
                      <a:endParaRPr lang="ru-RU" sz="18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84.000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7222313"/>
                  </a:ext>
                </a:extLst>
              </a:tr>
              <a:tr h="2443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chemeClr val="tx1"/>
                          </a:solidFill>
                          <a:effectLst/>
                        </a:rPr>
                        <a:t>Штрафы</a:t>
                      </a:r>
                      <a:endParaRPr lang="ru-RU" sz="18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</a:rPr>
                        <a:t>8.000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4866495"/>
                  </a:ext>
                </a:extLst>
              </a:tr>
              <a:tr h="2443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</a:rPr>
                        <a:t>Прочие </a:t>
                      </a: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</a:rPr>
                        <a:t>статьи </a:t>
                      </a:r>
                      <a:r>
                        <a:rPr lang="ru-RU" sz="1800" b="0" dirty="0" smtClean="0">
                          <a:solidFill>
                            <a:srgbClr val="FF0000"/>
                          </a:solidFill>
                          <a:effectLst/>
                        </a:rPr>
                        <a:t>(Подтверждение возможно после ревизии)</a:t>
                      </a:r>
                      <a:endParaRPr lang="ru-RU" sz="1800" b="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effectLst/>
                        </a:rPr>
                        <a:t>668.800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11901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949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2364" y="213812"/>
            <a:ext cx="8596668" cy="1320800"/>
          </a:xfrm>
        </p:spPr>
        <p:txBody>
          <a:bodyPr/>
          <a:lstStyle/>
          <a:p>
            <a:r>
              <a:rPr lang="ru-RU" dirty="0" smtClean="0"/>
              <a:t>Приложение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2911" y="0"/>
            <a:ext cx="5606177" cy="6858000"/>
          </a:xfrm>
          <a:prstGeom prst="rect">
            <a:avLst/>
          </a:prstGeom>
          <a:ln w="38100">
            <a:solidFill>
              <a:srgbClr val="92D050"/>
            </a:solidFill>
          </a:ln>
        </p:spPr>
      </p:pic>
    </p:spTree>
    <p:extLst>
      <p:ext uri="{BB962C8B-B14F-4D97-AF65-F5344CB8AC3E}">
        <p14:creationId xmlns:p14="http://schemas.microsoft.com/office/powerpoint/2010/main" val="3448712011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64</TotalTime>
  <Words>336</Words>
  <Application>Microsoft Office PowerPoint</Application>
  <PresentationFormat>Широкоэкранный</PresentationFormat>
  <Paragraphs>120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Calibri</vt:lpstr>
      <vt:lpstr>Times New Roman</vt:lpstr>
      <vt:lpstr>Trebuchet MS</vt:lpstr>
      <vt:lpstr>Wingdings 3</vt:lpstr>
      <vt:lpstr>Аспект</vt:lpstr>
      <vt:lpstr>Информационная справка председателя Ревизионной комиссии ТСН «Монинский садовод»</vt:lpstr>
      <vt:lpstr>Презентация PowerPoint</vt:lpstr>
      <vt:lpstr>Формирование имущественного фонда Товарищества (внесено на р/с в банке) </vt:lpstr>
      <vt:lpstr>Членские взносы в 2016-2017 гг.</vt:lpstr>
      <vt:lpstr>Презентация PowerPoint</vt:lpstr>
      <vt:lpstr>Структура расходов Товарищества (с момента создания по 15.12.18)</vt:lpstr>
      <vt:lpstr>Презентация PowerPoint</vt:lpstr>
      <vt:lpstr>Основные статьи расходов  НП «Монинский земледелец»</vt:lpstr>
      <vt:lpstr>Приложение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12</cp:revision>
  <dcterms:created xsi:type="dcterms:W3CDTF">2019-01-05T04:25:52Z</dcterms:created>
  <dcterms:modified xsi:type="dcterms:W3CDTF">2019-01-14T12:49:18Z</dcterms:modified>
</cp:coreProperties>
</file>