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2" r:id="rId9"/>
    <p:sldId id="268" r:id="rId10"/>
    <p:sldId id="265" r:id="rId11"/>
    <p:sldId id="266" r:id="rId12"/>
    <p:sldId id="267" r:id="rId13"/>
    <p:sldId id="264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204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6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859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638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671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751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403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130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177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26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382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A8BD9-AA7F-4B0F-BF50-6F24653973D1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3022A-2F5A-45D8-84A8-55AFF96CE8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6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ИСТОРИЯ ОДНОГО ОБМАНА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50"/>
                </a:solidFill>
              </a:rPr>
              <a:t>ТСН «</a:t>
            </a:r>
            <a:r>
              <a:rPr lang="ru-RU" sz="6000" dirty="0" err="1" smtClean="0">
                <a:solidFill>
                  <a:srgbClr val="00B050"/>
                </a:solidFill>
              </a:rPr>
              <a:t>Монинский</a:t>
            </a:r>
            <a:r>
              <a:rPr lang="ru-RU" sz="6000" dirty="0" smtClean="0">
                <a:solidFill>
                  <a:srgbClr val="00B050"/>
                </a:solidFill>
              </a:rPr>
              <a:t> садовод»</a:t>
            </a:r>
            <a:endParaRPr lang="ru-RU" sz="6000" dirty="0">
              <a:solidFill>
                <a:srgbClr val="00B05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038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22"/>
    </mc:Choice>
    <mc:Fallback>
      <p:transition spd="slow" advTm="6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0629"/>
            <a:ext cx="10381344" cy="5737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Правовая экспертиза документов. Выводы.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704335"/>
            <a:ext cx="10678297" cy="60053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Учредители </a:t>
            </a:r>
            <a:r>
              <a:rPr lang="ru-RU" sz="2000" dirty="0">
                <a:solidFill>
                  <a:srgbClr val="0070C0"/>
                </a:solidFill>
              </a:rPr>
              <a:t>ТСН (</a:t>
            </a:r>
            <a:r>
              <a:rPr lang="ru-RU" sz="2000" dirty="0" err="1">
                <a:solidFill>
                  <a:srgbClr val="0070C0"/>
                </a:solidFill>
              </a:rPr>
              <a:t>Култаев</a:t>
            </a:r>
            <a:r>
              <a:rPr lang="ru-RU" sz="2000" dirty="0">
                <a:solidFill>
                  <a:srgbClr val="0070C0"/>
                </a:solidFill>
              </a:rPr>
              <a:t>, Соколова, </a:t>
            </a:r>
            <a:r>
              <a:rPr lang="ru-RU" sz="2000" dirty="0" err="1">
                <a:solidFill>
                  <a:srgbClr val="0070C0"/>
                </a:solidFill>
              </a:rPr>
              <a:t>Дубовицкий</a:t>
            </a:r>
            <a:r>
              <a:rPr lang="ru-RU" sz="2000" dirty="0">
                <a:solidFill>
                  <a:srgbClr val="0070C0"/>
                </a:solidFill>
              </a:rPr>
              <a:t>, </a:t>
            </a:r>
            <a:r>
              <a:rPr lang="ru-RU" sz="2000" dirty="0" err="1">
                <a:solidFill>
                  <a:srgbClr val="0070C0"/>
                </a:solidFill>
              </a:rPr>
              <a:t>Сичевой</a:t>
            </a:r>
            <a:r>
              <a:rPr lang="ru-RU" sz="2000" dirty="0">
                <a:solidFill>
                  <a:srgbClr val="0070C0"/>
                </a:solidFill>
              </a:rPr>
              <a:t>), на свой страх и риск, не имея на то никаких правовых и юридических оснований, </a:t>
            </a:r>
            <a:r>
              <a:rPr lang="ru-RU" sz="2000" dirty="0" err="1">
                <a:solidFill>
                  <a:srgbClr val="0070C0"/>
                </a:solidFill>
              </a:rPr>
              <a:t>правоудостоверяющих</a:t>
            </a:r>
            <a:r>
              <a:rPr lang="ru-RU" sz="2000" dirty="0">
                <a:solidFill>
                  <a:srgbClr val="0070C0"/>
                </a:solidFill>
              </a:rPr>
              <a:t> и </a:t>
            </a:r>
            <a:r>
              <a:rPr lang="ru-RU" sz="2000" dirty="0" smtClean="0">
                <a:solidFill>
                  <a:srgbClr val="0070C0"/>
                </a:solidFill>
              </a:rPr>
              <a:t> правоустанавливающих </a:t>
            </a:r>
            <a:r>
              <a:rPr lang="ru-RU" sz="2000" dirty="0">
                <a:solidFill>
                  <a:srgbClr val="0070C0"/>
                </a:solidFill>
              </a:rPr>
              <a:t>документов на земельные участки, не имея решения коллектива, без всяких судебных перспектив, организовали (не имея </a:t>
            </a:r>
            <a:r>
              <a:rPr lang="ru-RU" sz="2000" dirty="0" smtClean="0">
                <a:solidFill>
                  <a:srgbClr val="0070C0"/>
                </a:solidFill>
              </a:rPr>
              <a:t>бухгалтерской   кассы</a:t>
            </a:r>
            <a:r>
              <a:rPr lang="ru-RU" sz="2000" dirty="0">
                <a:solidFill>
                  <a:srgbClr val="0070C0"/>
                </a:solidFill>
              </a:rPr>
              <a:t>) масштабный сбор наличных денежных средств для оплаты особо крупной сделки ПОЗТ</a:t>
            </a:r>
            <a:r>
              <a:rPr lang="ru-RU" sz="2000" dirty="0" smtClean="0">
                <a:solidFill>
                  <a:srgbClr val="0070C0"/>
                </a:solidFill>
              </a:rPr>
              <a:t>. В  утверждении ПОЗТ  заявителю было отказано. Теперь  этот  документ  не применим  и просто не нужен.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Единственное юридическое лицо, которое когда либо имело право на оформление земли это было ПСК «</a:t>
            </a:r>
            <a:r>
              <a:rPr lang="ru-RU" sz="2000" dirty="0" err="1" smtClean="0">
                <a:solidFill>
                  <a:srgbClr val="0070C0"/>
                </a:solidFill>
              </a:rPr>
              <a:t>Монинский</a:t>
            </a:r>
            <a:r>
              <a:rPr lang="ru-RU" sz="2000" dirty="0" smtClean="0">
                <a:solidFill>
                  <a:srgbClr val="0070C0"/>
                </a:solidFill>
              </a:rPr>
              <a:t>   </a:t>
            </a:r>
            <a:r>
              <a:rPr lang="ru-RU" sz="2000" dirty="0">
                <a:solidFill>
                  <a:srgbClr val="0070C0"/>
                </a:solidFill>
              </a:rPr>
              <a:t>садовод</a:t>
            </a:r>
            <a:r>
              <a:rPr lang="ru-RU" sz="2000" dirty="0" smtClean="0">
                <a:solidFill>
                  <a:srgbClr val="0070C0"/>
                </a:solidFill>
              </a:rPr>
              <a:t>»   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(</a:t>
            </a:r>
            <a:r>
              <a:rPr lang="ru-RU" sz="2000" dirty="0">
                <a:solidFill>
                  <a:srgbClr val="0070C0"/>
                </a:solidFill>
              </a:rPr>
              <a:t>11 февраля 1998 года регистрационная палата Московской области зарегистрировала ПСК в кадастровом квартале 50:14:0209</a:t>
            </a:r>
            <a:r>
              <a:rPr lang="ru-RU" sz="2000" dirty="0" smtClean="0">
                <a:solidFill>
                  <a:srgbClr val="0070C0"/>
                </a:solidFill>
              </a:rPr>
              <a:t>), но </a:t>
            </a:r>
            <a:r>
              <a:rPr lang="ru-RU" sz="2000" dirty="0">
                <a:solidFill>
                  <a:srgbClr val="0070C0"/>
                </a:solidFill>
              </a:rPr>
              <a:t>и оно было ликвидировано в октябре 2015 года. </a:t>
            </a:r>
            <a:endParaRPr lang="ru-RU" sz="2000" dirty="0" smtClean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smtClean="0">
                <a:solidFill>
                  <a:srgbClr val="0070C0"/>
                </a:solidFill>
              </a:rPr>
              <a:t>   НП </a:t>
            </a:r>
            <a:r>
              <a:rPr lang="ru-RU" sz="2000" dirty="0">
                <a:solidFill>
                  <a:srgbClr val="0070C0"/>
                </a:solidFill>
              </a:rPr>
              <a:t>«</a:t>
            </a:r>
            <a:r>
              <a:rPr lang="ru-RU" sz="2000" dirty="0" err="1">
                <a:solidFill>
                  <a:srgbClr val="0070C0"/>
                </a:solidFill>
              </a:rPr>
              <a:t>Монинский</a:t>
            </a:r>
            <a:r>
              <a:rPr lang="ru-RU" sz="2000" dirty="0">
                <a:solidFill>
                  <a:srgbClr val="0070C0"/>
                </a:solidFill>
              </a:rPr>
              <a:t> земледелец» и ТСН «</a:t>
            </a:r>
            <a:r>
              <a:rPr lang="ru-RU" sz="2000" dirty="0" err="1">
                <a:solidFill>
                  <a:srgbClr val="0070C0"/>
                </a:solidFill>
              </a:rPr>
              <a:t>Монинский</a:t>
            </a:r>
            <a:r>
              <a:rPr lang="ru-RU" sz="2000" dirty="0">
                <a:solidFill>
                  <a:srgbClr val="0070C0"/>
                </a:solidFill>
              </a:rPr>
              <a:t> садовод» это искусственно созданные юридические лица с одинаковыми учредителями, заведомо не имеющие шансов оформить земельные участки в соответствии с Земельным Кодексом РФ. Обман садоводов начался с момента ликвидации ПСК «</a:t>
            </a:r>
            <a:r>
              <a:rPr lang="ru-RU" sz="2000" dirty="0" err="1">
                <a:solidFill>
                  <a:srgbClr val="0070C0"/>
                </a:solidFill>
              </a:rPr>
              <a:t>Монинский</a:t>
            </a:r>
            <a:r>
              <a:rPr lang="ru-RU" sz="2000" dirty="0">
                <a:solidFill>
                  <a:srgbClr val="0070C0"/>
                </a:solidFill>
              </a:rPr>
              <a:t> садовод», то есть в октябре 2015 года. Настоящих правопреемников у ПСК «</a:t>
            </a:r>
            <a:r>
              <a:rPr lang="ru-RU" sz="2000" dirty="0" err="1">
                <a:solidFill>
                  <a:srgbClr val="0070C0"/>
                </a:solidFill>
              </a:rPr>
              <a:t>Монинский</a:t>
            </a:r>
            <a:r>
              <a:rPr lang="ru-RU" sz="2000" dirty="0">
                <a:solidFill>
                  <a:srgbClr val="0070C0"/>
                </a:solidFill>
              </a:rPr>
              <a:t> садовод» не имеется. Есть только организации клоны.</a:t>
            </a:r>
            <a:r>
              <a:rPr lang="ru-RU" sz="2000" dirty="0" smtClean="0">
                <a:solidFill>
                  <a:srgbClr val="0070C0"/>
                </a:solidFill>
              </a:rPr>
              <a:t/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Правление в составе: Соколова, Макеев, </a:t>
            </a:r>
            <a:r>
              <a:rPr lang="ru-RU" sz="2000" dirty="0" err="1">
                <a:solidFill>
                  <a:srgbClr val="0070C0"/>
                </a:solidFill>
              </a:rPr>
              <a:t>Култаев</a:t>
            </a:r>
            <a:r>
              <a:rPr lang="ru-RU" sz="2000" dirty="0">
                <a:solidFill>
                  <a:srgbClr val="0070C0"/>
                </a:solidFill>
              </a:rPr>
              <a:t>, Архипова, Малюгина, Королёва, Дегтярёва несут персональную ответственность за организацию </a:t>
            </a:r>
            <a:r>
              <a:rPr lang="ru-RU" sz="2000" dirty="0" err="1">
                <a:solidFill>
                  <a:srgbClr val="0070C0"/>
                </a:solidFill>
              </a:rPr>
              <a:t>афёры</a:t>
            </a:r>
            <a:r>
              <a:rPr lang="ru-RU" sz="2000" dirty="0">
                <a:solidFill>
                  <a:srgbClr val="0070C0"/>
                </a:solidFill>
              </a:rPr>
              <a:t>, продолжают вводить граждан в заблуждение, не желают адекватно воспринимать законодательную реальность, не собираются возвращать гражданам денежные средства, не желают признать ошибки коллектива и не желают отчитываться перед коллективом за особо крупную сделку ПОЗТ. На это не раз указывали и председатель и ревизор.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95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54"/>
    </mc:Choice>
    <mc:Fallback>
      <p:transition spd="slow" advTm="27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4972" y="1"/>
            <a:ext cx="10488827" cy="117389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B0F0"/>
                </a:solidFill>
              </a:rPr>
              <a:t>217 ФЗ «О ведении гражданами садоводства и огородничества» </a:t>
            </a: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0" y="1576883"/>
            <a:ext cx="12192000" cy="509879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2696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              К полномочиям правления товарищества относятся, среди  прочего: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000" b="1" dirty="0" smtClean="0">
                <a:latin typeface="PT Sans"/>
              </a:rPr>
              <a:t>-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руководство текущей деятельностью товарищества;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- обеспечение исполнения обязательств по договорам, заключенным товариществом;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- обеспечение создания и использования имущества общего пользования товарищества, 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а также создание необходимых условий для совместного владения,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пользования и распоряжения гражданами таким имуществом;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    - составление приходно-расходных смет и отчетов правления товарищества и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ru-RU" altLang="ru-RU" sz="2000" b="1" dirty="0">
                <a:latin typeface="PT Sans"/>
              </a:rPr>
              <a:t>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   представление их на утверждение общему собранию членов товарищества;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- ведение учета и отчетности товарищества, подготовка годового отчета и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представление его на утверждение общему собранию членов товарищества;</a:t>
            </a:r>
            <a:endParaRPr lang="ru-RU" altLang="ru-RU" sz="2000" b="1" dirty="0"/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-</a:t>
            </a:r>
            <a:r>
              <a:rPr kumimoji="0" lang="ru-RU" altLang="ru-RU" sz="2000" b="1" i="0" u="none" strike="noStrike" cap="none" normalizeH="0" dirty="0" smtClean="0">
                <a:ln>
                  <a:noFill/>
                </a:ln>
                <a:effectLst/>
                <a:latin typeface="PT Sans"/>
              </a:rPr>
              <a:t>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обеспечение ведения делопроизводства в товариществе и содержание архива в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ru-RU" altLang="ru-RU" sz="2000" b="1" dirty="0">
                <a:latin typeface="PT Sans"/>
              </a:rPr>
              <a:t> </a:t>
            </a:r>
            <a:r>
              <a:rPr lang="ru-RU" altLang="ru-RU" sz="2000" b="1" dirty="0" smtClean="0">
                <a:latin typeface="PT Sans"/>
              </a:rPr>
              <a:t>  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товариществе;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      -контроль за своевременным внесением взносов, предусмотренных настоящим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ru-RU" altLang="ru-RU" sz="2000" b="1" dirty="0">
                <a:latin typeface="PT Sans"/>
              </a:rPr>
              <a:t> </a:t>
            </a:r>
            <a:r>
              <a:rPr lang="ru-RU" altLang="ru-RU" sz="2000" b="1" dirty="0" smtClean="0">
                <a:latin typeface="PT Sans"/>
              </a:rPr>
              <a:t>    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Федеральным законом, обращение в суд за взысканием задолженности по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ru-RU" altLang="ru-RU" sz="2000" b="1" dirty="0">
                <a:latin typeface="PT Sans"/>
              </a:rPr>
              <a:t> </a:t>
            </a:r>
            <a:r>
              <a:rPr lang="ru-RU" altLang="ru-RU" sz="2000" b="1" dirty="0" smtClean="0">
                <a:latin typeface="PT Sans"/>
              </a:rPr>
              <a:t>    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уплате взносов 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/>
                <a:latin typeface="PT Sans"/>
              </a:rPr>
              <a:t>- рассмотрение заявлений членов товарищества;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667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42"/>
    </mc:Choice>
    <mc:Fallback>
      <p:transition spd="slow" advTm="16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Что мы имеем  на сегодняшний  день !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3200" b="1" dirty="0">
                <a:solidFill>
                  <a:srgbClr val="7030A0"/>
                </a:solidFill>
              </a:rPr>
              <a:t>Правление в составе: Соколова, Макеев, </a:t>
            </a:r>
            <a:r>
              <a:rPr lang="ru-RU" sz="3200" b="1" dirty="0" err="1">
                <a:solidFill>
                  <a:srgbClr val="7030A0"/>
                </a:solidFill>
              </a:rPr>
              <a:t>Култаев</a:t>
            </a:r>
            <a:r>
              <a:rPr lang="ru-RU" sz="3200" b="1" dirty="0">
                <a:solidFill>
                  <a:srgbClr val="7030A0"/>
                </a:solidFill>
              </a:rPr>
              <a:t>, Архипова, Малюгина, Королёва, Дегтярёва несут персональную ответственность за организацию </a:t>
            </a:r>
            <a:r>
              <a:rPr lang="ru-RU" sz="3200" b="1" dirty="0" smtClean="0">
                <a:solidFill>
                  <a:srgbClr val="7030A0"/>
                </a:solidFill>
              </a:rPr>
              <a:t>и покрывание </a:t>
            </a:r>
            <a:r>
              <a:rPr lang="ru-RU" sz="3200" b="1" dirty="0" err="1" smtClean="0">
                <a:solidFill>
                  <a:srgbClr val="7030A0"/>
                </a:solidFill>
              </a:rPr>
              <a:t>афёры</a:t>
            </a:r>
            <a:r>
              <a:rPr lang="ru-RU" sz="3200" b="1" dirty="0" smtClean="0">
                <a:solidFill>
                  <a:srgbClr val="7030A0"/>
                </a:solidFill>
              </a:rPr>
              <a:t> ПОЗТ, без правоустанавливающих документов, продолжают </a:t>
            </a:r>
            <a:r>
              <a:rPr lang="ru-RU" sz="3200" b="1" dirty="0">
                <a:solidFill>
                  <a:srgbClr val="7030A0"/>
                </a:solidFill>
              </a:rPr>
              <a:t>вводить граждан в заблуждение, </a:t>
            </a:r>
            <a:r>
              <a:rPr lang="ru-RU" sz="3200" b="1" dirty="0" smtClean="0">
                <a:solidFill>
                  <a:srgbClr val="7030A0"/>
                </a:solidFill>
              </a:rPr>
              <a:t>раздавать пустые обещания,  не </a:t>
            </a:r>
            <a:r>
              <a:rPr lang="ru-RU" sz="3200" b="1" dirty="0">
                <a:solidFill>
                  <a:srgbClr val="7030A0"/>
                </a:solidFill>
              </a:rPr>
              <a:t>желают адекватно воспринимать законодательную реальность, не собираются возвращать гражданам денежные средства, </a:t>
            </a:r>
            <a:r>
              <a:rPr lang="ru-RU" sz="3200" b="1" dirty="0" smtClean="0">
                <a:solidFill>
                  <a:srgbClr val="7030A0"/>
                </a:solidFill>
              </a:rPr>
              <a:t>они не </a:t>
            </a:r>
            <a:r>
              <a:rPr lang="ru-RU" sz="3200" b="1" dirty="0">
                <a:solidFill>
                  <a:srgbClr val="7030A0"/>
                </a:solidFill>
              </a:rPr>
              <a:t>желают признать ошибки коллектива и </a:t>
            </a:r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>
                <a:solidFill>
                  <a:srgbClr val="7030A0"/>
                </a:solidFill>
              </a:rPr>
              <a:t>отчитываться перед коллективом за особо крупную сделку ПОЗТ. На это не раз указывали и председатель и ревизор.</a:t>
            </a:r>
          </a:p>
          <a:p>
            <a:pPr marL="0" indent="0" algn="ctr">
              <a:buNone/>
            </a:pP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172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55"/>
    </mc:Choice>
    <mc:Fallback>
      <p:transition spd="slow" advTm="20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7100" y="365125"/>
            <a:ext cx="10426700" cy="9175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   </a:t>
            </a:r>
            <a:r>
              <a:rPr lang="ru-RU" b="1" dirty="0" smtClean="0">
                <a:solidFill>
                  <a:srgbClr val="00B050"/>
                </a:solidFill>
              </a:rPr>
              <a:t>Выдержки из анонимки о  работе  правления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335" y="1433384"/>
            <a:ext cx="11373365" cy="517061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9600" b="1" dirty="0" smtClean="0"/>
              <a:t>«…. </a:t>
            </a:r>
            <a:r>
              <a:rPr lang="ru-RU" sz="9600" b="1" dirty="0"/>
              <a:t>Теперь о правлении, которое якобы не работает. Это неправда. Правление продолжает </a:t>
            </a:r>
            <a:r>
              <a:rPr lang="ru-RU" sz="9600" b="1" dirty="0" smtClean="0"/>
              <a:t>работать. Были </a:t>
            </a:r>
            <a:r>
              <a:rPr lang="ru-RU" sz="9600" b="1" dirty="0"/>
              <a:t>встречи с </a:t>
            </a:r>
            <a:r>
              <a:rPr lang="ru-RU" sz="9600" b="1" dirty="0" err="1"/>
              <a:t>Мокринской</a:t>
            </a:r>
            <a:r>
              <a:rPr lang="ru-RU" sz="9600" b="1" dirty="0"/>
              <a:t> Е.Ф., председателем Совета депутатов Щелковского района, с </a:t>
            </a:r>
            <a:r>
              <a:rPr lang="ru-RU" sz="9600" b="1" dirty="0" err="1"/>
              <a:t>Положенцевым</a:t>
            </a:r>
            <a:r>
              <a:rPr lang="ru-RU" sz="9600" b="1" dirty="0"/>
              <a:t> С.А., начальником территориального управления </a:t>
            </a:r>
            <a:r>
              <a:rPr lang="ru-RU" sz="9600" b="1" dirty="0" err="1"/>
              <a:t>Мособлархитектуры</a:t>
            </a:r>
            <a:r>
              <a:rPr lang="ru-RU" sz="9600" b="1" dirty="0"/>
              <a:t>, с его заместителем </a:t>
            </a:r>
            <a:r>
              <a:rPr lang="ru-RU" sz="9600" b="1" dirty="0" err="1"/>
              <a:t>Киушевой</a:t>
            </a:r>
            <a:r>
              <a:rPr lang="ru-RU" sz="9600" b="1" dirty="0"/>
              <a:t> И.  Так как многие руководители не ведут сейчас личный прием, у нас были  официальные телефонные разговоры с министром имущественных отношений Московской области </a:t>
            </a:r>
            <a:r>
              <a:rPr lang="ru-RU" sz="9600" b="1" dirty="0" err="1"/>
              <a:t>Адигамовой</a:t>
            </a:r>
            <a:r>
              <a:rPr lang="ru-RU" sz="9600" b="1" dirty="0"/>
              <a:t> Н.А., которая обещала нам помочь, Гордиенко В.В., начальником Главного управления архитектуры и градостроительства Московской </a:t>
            </a:r>
            <a:r>
              <a:rPr lang="ru-RU" sz="9600" b="1" dirty="0" smtClean="0"/>
              <a:t>области…</a:t>
            </a:r>
            <a:endParaRPr lang="ru-RU" sz="9600" b="1" dirty="0"/>
          </a:p>
          <a:p>
            <a:pPr marL="0" indent="0">
              <a:buNone/>
            </a:pPr>
            <a:r>
              <a:rPr lang="ru-RU" sz="9600" b="1" dirty="0" smtClean="0"/>
              <a:t>… </a:t>
            </a:r>
            <a:r>
              <a:rPr lang="ru-RU" sz="9600" b="1" dirty="0"/>
              <a:t>Дмитриев пишет, что администрация настроена против нас (ТСН) но это не так. Не все организации настроены против того, чтобы мы получили з/участки. Есть с кем работать. И мы будем </a:t>
            </a:r>
            <a:r>
              <a:rPr lang="ru-RU" sz="9600" b="1" dirty="0" smtClean="0"/>
              <a:t>работать….   </a:t>
            </a:r>
            <a:r>
              <a:rPr lang="ru-RU" sz="9600" b="1" dirty="0"/>
              <a:t>А цель </a:t>
            </a:r>
            <a:r>
              <a:rPr lang="ru-RU" sz="9600" b="1" dirty="0" smtClean="0"/>
              <a:t>Дмитриева</a:t>
            </a:r>
          </a:p>
          <a:p>
            <a:pPr marL="0" indent="0">
              <a:buNone/>
            </a:pPr>
            <a:r>
              <a:rPr lang="ru-RU" sz="9600" b="1" dirty="0" smtClean="0"/>
              <a:t> </a:t>
            </a:r>
            <a:r>
              <a:rPr lang="ru-RU" sz="9600" b="1" dirty="0"/>
              <a:t>– развалить организацию, раздать деньги. Если это произойдет, тогда уже с нами вообще не будут считаться, не будут принимать </a:t>
            </a:r>
            <a:r>
              <a:rPr lang="ru-RU" sz="9600" b="1" dirty="0" smtClean="0"/>
              <a:t>всерьез…»</a:t>
            </a:r>
          </a:p>
          <a:p>
            <a:pPr marL="0" indent="0">
              <a:buNone/>
            </a:pPr>
            <a:endParaRPr lang="ru-RU" sz="4600" b="1" dirty="0"/>
          </a:p>
          <a:p>
            <a:pPr marL="0" indent="0" algn="ctr">
              <a:buNone/>
            </a:pPr>
            <a:r>
              <a:rPr lang="ru-RU" sz="4600" b="1" dirty="0" smtClean="0"/>
              <a:t>                       </a:t>
            </a:r>
            <a:r>
              <a:rPr lang="ru-RU" sz="9000" b="1" dirty="0" smtClean="0">
                <a:solidFill>
                  <a:srgbClr val="7030A0"/>
                </a:solidFill>
              </a:rPr>
              <a:t> СТАТЬЯ  64  ЗЕМЕЛЬНЫЕ  СПОРЫ РЕШАЮТСЯ В СУДЕБНОМ ПОРЯДКЕ</a:t>
            </a:r>
          </a:p>
          <a:p>
            <a:pPr marL="0" indent="0">
              <a:buNone/>
            </a:pPr>
            <a:endParaRPr lang="ru-RU" sz="4600" b="1" dirty="0"/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838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61"/>
    </mc:Choice>
    <mc:Fallback>
      <p:transition spd="slow" advTm="18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5351"/>
            <a:ext cx="10515600" cy="150533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Мораль сей басни такова: «А </a:t>
            </a:r>
            <a:r>
              <a:rPr lang="ru-RU" b="1" dirty="0">
                <a:solidFill>
                  <a:srgbClr val="002060"/>
                </a:solidFill>
              </a:rPr>
              <a:t>вы, друзья, как ни садитесь;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Всё в </a:t>
            </a:r>
            <a:r>
              <a:rPr lang="ru-RU" b="1" dirty="0" smtClean="0">
                <a:solidFill>
                  <a:srgbClr val="002060"/>
                </a:solidFill>
              </a:rPr>
              <a:t>земледельцы не </a:t>
            </a:r>
            <a:r>
              <a:rPr lang="ru-RU" b="1" dirty="0">
                <a:solidFill>
                  <a:srgbClr val="002060"/>
                </a:solidFill>
              </a:rPr>
              <a:t>годитесь».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022" y="1681837"/>
            <a:ext cx="4695567" cy="5176163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7423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90"/>
    </mc:Choice>
    <mc:Fallback>
      <p:transition spd="slow" advTm="6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3189" y="185351"/>
            <a:ext cx="10663881" cy="261963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b="1" dirty="0" smtClean="0"/>
              <a:t>Почти  три  года  мы  так и  не  увидели   работы  правления  по   осуществлению основных  его полномочий и вот теперь они проснулись… Рассматривать заявления граждан они  не желают…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37" y="2942731"/>
            <a:ext cx="6323011" cy="316150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576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42"/>
    </mc:Choice>
    <mc:Fallback>
      <p:transition spd="slow" advTm="10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897" y="365126"/>
            <a:ext cx="10243752" cy="4504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287" y="1117921"/>
            <a:ext cx="7673546" cy="574007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685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15"/>
    </mc:Choice>
    <mc:Fallback>
      <p:transition spd="slow" advTm="113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/>
              <a:t>ГДЕ  </a:t>
            </a:r>
          </a:p>
          <a:p>
            <a:pPr marL="0" indent="0" algn="ctr">
              <a:buNone/>
            </a:pPr>
            <a:r>
              <a:rPr lang="ru-RU" sz="4400" b="1" dirty="0" smtClean="0"/>
              <a:t>ОТВЕТЫ  ПРАВЛЕНИЯ НА ПИСЬМЕННЫЕ  </a:t>
            </a:r>
          </a:p>
          <a:p>
            <a:pPr marL="0" indent="0" algn="ctr">
              <a:buNone/>
            </a:pPr>
            <a:r>
              <a:rPr lang="ru-RU" sz="4400" b="1" dirty="0" smtClean="0"/>
              <a:t>ЗАЯВЛЕНИЯ ГРАЖДАН О ВОЗВРАТЕ ДЕНЕГ…?!</a:t>
            </a:r>
            <a:endParaRPr lang="ru-RU" sz="4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534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13"/>
    </mc:Choice>
    <mc:Fallback>
      <p:transition spd="slow" advTm="67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/>
              <a:t>ГДЕ </a:t>
            </a:r>
          </a:p>
          <a:p>
            <a:pPr marL="0" indent="0" algn="ctr">
              <a:buNone/>
            </a:pPr>
            <a:r>
              <a:rPr lang="ru-RU" sz="4400" b="1" dirty="0" smtClean="0"/>
              <a:t>ПРИХОДНО-РАСХОДНАЯ СМЕТА</a:t>
            </a:r>
          </a:p>
          <a:p>
            <a:pPr marL="0" indent="0" algn="ctr">
              <a:buNone/>
            </a:pPr>
            <a:r>
              <a:rPr lang="ru-RU" sz="4400" b="1" dirty="0" smtClean="0"/>
              <a:t>  КОЛЛЕКТИВА И ПЛАН  ФИНАНСОВО-ХОЗЯЙСТВЕННОЙ ДЕЯТЕЛЬНОСТИ..?!</a:t>
            </a:r>
            <a:endParaRPr lang="ru-RU" sz="4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396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37"/>
    </mc:Choice>
    <mc:Fallback>
      <p:transition spd="slow" advTm="9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ГДЕ  </a:t>
            </a:r>
          </a:p>
          <a:p>
            <a:pPr marL="0" indent="0" algn="ctr">
              <a:buNone/>
            </a:pPr>
            <a:r>
              <a:rPr lang="ru-RU" sz="4000" b="1" dirty="0" smtClean="0"/>
              <a:t>ОТЧЁТ  ПРАВЛЕНИЯ  </a:t>
            </a:r>
          </a:p>
          <a:p>
            <a:pPr marL="0" indent="0" algn="ctr">
              <a:buNone/>
            </a:pPr>
            <a:r>
              <a:rPr lang="ru-RU" sz="4000" b="1" dirty="0" smtClean="0"/>
              <a:t>О   ДЕЯТЕЛЬНОСТИ ЗА  ВЕСЬ  ПЕРИОД ?!</a:t>
            </a:r>
            <a:endParaRPr lang="ru-RU" sz="4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0261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87"/>
    </mc:Choice>
    <mc:Fallback>
      <p:transition spd="slow" advTm="8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000" b="1" dirty="0" smtClean="0"/>
              <a:t>ПОЧЕМУ  В НОВЫЙ СОСТАВ  ПРАВЛЕНИЯ  НАБИВАЮТСЯ ТЕ, КТО  ДОЛЖЕН  ОТВЕЧАТЬ  ПЕРЕД  КОЛЛЕКТИВОМ ЗА  ОСОБО  КРУПНУЮ СДЕЛКУ  ПОЗТ ?!</a:t>
            </a:r>
          </a:p>
          <a:p>
            <a:pPr marL="0" indent="0">
              <a:buNone/>
            </a:pP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3151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33"/>
    </mc:Choice>
    <mc:Fallback>
      <p:transition spd="slow" advTm="6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838201" y="6176962"/>
            <a:ext cx="8627076" cy="5821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03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8"/>
    </mc:Choice>
    <mc:Fallback>
      <p:transition spd="slow" advTm="1498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9|1.3|1|1|0.9|0.9|0.7|0.7|0.6|0.6|0.6|0.5|0.5|0.7|0.2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|1.8|2.5|9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2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5|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6|1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597</Words>
  <Application>Microsoft Office PowerPoint</Application>
  <PresentationFormat>Широкоэкранный</PresentationFormat>
  <Paragraphs>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PT Sans</vt:lpstr>
      <vt:lpstr>Тема Office</vt:lpstr>
      <vt:lpstr>ИСТОРИЯ ОДНОГО ОБМАНА</vt:lpstr>
      <vt:lpstr>Правовая экспертиза документов. Выводы.</vt:lpstr>
      <vt:lpstr>217 ФЗ «О ведении гражданами садоводства и огородничества» </vt:lpstr>
      <vt:lpstr>   Что мы имеем  на сегодняшний  день !</vt:lpstr>
      <vt:lpstr>       Выдержки из анонимки о  работе  правления</vt:lpstr>
      <vt:lpstr>Мораль сей басни такова: «А вы, друзья, как ни садитесь; Всё в земледельцы не годитесь».</vt:lpstr>
      <vt:lpstr> Почти  три  года  мы  так и  не  увидели   работы  правления  по   осуществлению основных  его полномочий и вот теперь они проснулись… Рассматривать заявления граждан они  не желают…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ОДНОГО ОБМАНА</dc:title>
  <dc:creator>Asus</dc:creator>
  <cp:lastModifiedBy>Asus</cp:lastModifiedBy>
  <cp:revision>22</cp:revision>
  <dcterms:created xsi:type="dcterms:W3CDTF">2021-05-10T10:30:51Z</dcterms:created>
  <dcterms:modified xsi:type="dcterms:W3CDTF">2021-05-10T12:44:24Z</dcterms:modified>
</cp:coreProperties>
</file>