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555555555555555555555555555555555555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0FA2A-86A9-4FC7-8CF2-08F73B848E1D}" type="datetimeFigureOut">
              <a:rPr lang="ru-RU" smtClean="0"/>
              <a:t>02.06.2016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B03595-48D6-450C-8D52-2435D761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3277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smtClean="0"/>
              <a:t>555555555555555555555555555555555555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5A8C85-9192-4A7C-83B6-6744D82FEB9D}" type="datetimeFigureOut">
              <a:rPr lang="ru-RU" smtClean="0"/>
              <a:t>02.06.2016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90DA1-5B9D-4BBD-BB90-3F15760A4A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1270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F90DA1-5B9D-4BBD-BB90-3F15760A4A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302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D5207-9A35-4B80-9176-87046F3AAB62}" type="datetime1">
              <a:rPr lang="ru-RU" smtClean="0"/>
              <a:t>02.06.2016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78A4-8D23-44E9-9496-7B1D54ADAB0C}" type="datetime1">
              <a:rPr lang="ru-RU" smtClean="0"/>
              <a:t>02.06.2016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D31FC-F51D-4C77-B7B9-6E0D565FBC90}" type="datetime1">
              <a:rPr lang="ru-RU" smtClean="0"/>
              <a:t>02.06.2016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66B8C-FAFF-4487-AC01-4910544C7688}" type="datetime1">
              <a:rPr lang="ru-RU" smtClean="0"/>
              <a:t>02.06.2016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45A82-A03E-45D0-B268-3171D5C58B00}" type="datetime1">
              <a:rPr lang="ru-RU" smtClean="0"/>
              <a:t>02.06.2016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BFF1-88E0-4D45-B2E2-E74EDECB5DBF}" type="datetime1">
              <a:rPr lang="ru-RU" smtClean="0"/>
              <a:t>02.06.2016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C6E79-B809-4554-8D03-E373F8EBF9C5}" type="datetime1">
              <a:rPr lang="ru-RU" smtClean="0"/>
              <a:t>02.06.2016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F377C-B7B2-4E62-AD63-FA21187C8512}" type="datetime1">
              <a:rPr lang="ru-RU" smtClean="0"/>
              <a:t>02.06.2016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327D-B2C5-4E74-A96F-2026DB234299}" type="datetime1">
              <a:rPr lang="ru-RU" smtClean="0"/>
              <a:t>02.06.2016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F7549-B739-4032-BAA5-C1D9C69346CC}" type="datetime1">
              <a:rPr lang="ru-RU" smtClean="0"/>
              <a:t>02.06.2016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B0442-4816-4683-8A00-E5DD745EB604}" type="datetime1">
              <a:rPr lang="ru-RU" smtClean="0"/>
              <a:t>02.06.2016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AD8D872-583F-4B61-9D0F-20EFC05398A4}" type="datetime1">
              <a:rPr lang="ru-RU" smtClean="0"/>
              <a:t>02.06.2016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2708920"/>
            <a:ext cx="8712968" cy="331236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/>
              <a:t>«ПРОТИВОДЕЙСТВИЕ ГРАДОСТРОИТЕЛЬНОМУ БЕСПРЕДЕЛУ</a:t>
            </a:r>
            <a:br>
              <a:rPr lang="ru-RU" sz="3600" b="1" dirty="0"/>
            </a:br>
            <a:r>
              <a:rPr lang="ru-RU" sz="3600" b="1" dirty="0"/>
              <a:t>В МОСКОВСКОЙ ОБЛАСТИ»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dirty="0"/>
              <a:t> </a:t>
            </a:r>
            <a:br>
              <a:rPr lang="ru-RU" sz="2000" dirty="0"/>
            </a:br>
            <a:r>
              <a:rPr lang="ru-RU" sz="2000" b="1" dirty="0"/>
              <a:t>доклад </a:t>
            </a:r>
            <a:r>
              <a:rPr lang="ru-RU" sz="2000" b="1" dirty="0" err="1"/>
              <a:t>градостроительно</a:t>
            </a:r>
            <a:r>
              <a:rPr lang="ru-RU" sz="2000" b="1" dirty="0"/>
              <a:t>-земельной </a:t>
            </a:r>
            <a:r>
              <a:rPr lang="ru-RU" sz="2000" b="1" dirty="0" smtClean="0"/>
              <a:t>комиссии</a:t>
            </a:r>
            <a:br>
              <a:rPr lang="ru-RU" sz="2000" b="1" dirty="0" smtClean="0"/>
            </a:br>
            <a:r>
              <a:rPr lang="ru-RU" sz="2000" b="1" dirty="0" smtClean="0"/>
              <a:t>Народной палаты Подмосковья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332656"/>
            <a:ext cx="5904656" cy="175260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Народная палата Подмосковья</a:t>
            </a:r>
            <a:endParaRPr lang="ru-RU" dirty="0" smtClean="0"/>
          </a:p>
          <a:p>
            <a:r>
              <a:rPr lang="en-US" b="1" dirty="0" smtClean="0"/>
              <a:t>                     </a:t>
            </a:r>
            <a:r>
              <a:rPr lang="ru-RU" b="1" dirty="0" smtClean="0"/>
              <a:t>НПП</a:t>
            </a:r>
            <a:endParaRPr lang="ru-RU" dirty="0" smtClean="0"/>
          </a:p>
          <a:p>
            <a:r>
              <a:rPr lang="en-US" dirty="0" smtClean="0"/>
              <a:t>            People's chamber of the Moscow region</a:t>
            </a:r>
            <a:endParaRPr lang="ru-RU" dirty="0" smtClean="0"/>
          </a:p>
          <a:p>
            <a:r>
              <a:rPr lang="ru-RU" dirty="0" smtClean="0"/>
              <a:t>___________________________________________________</a:t>
            </a:r>
          </a:p>
          <a:p>
            <a:r>
              <a:rPr lang="ru-RU" dirty="0" smtClean="0"/>
              <a:t>143006,Московская обл.г.Одинцово,Маковского,д.16 офис 571</a:t>
            </a:r>
          </a:p>
          <a:p>
            <a:r>
              <a:rPr lang="ru-RU" dirty="0" smtClean="0"/>
              <a:t>Тел.(495)991-18-50,(499-250-84-95,эл.почта:9911850@</a:t>
            </a:r>
            <a:r>
              <a:rPr lang="en-US" dirty="0" err="1" smtClean="0"/>
              <a:t>gmail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                                      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6668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742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д</a:t>
            </a:r>
            <a:r>
              <a:rPr lang="ru-RU" dirty="0" smtClean="0"/>
              <a:t>ве основные проблемы градостроительства в Подмосковье: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1) «мутная вода» вместо упорядоченности и определенности в градостроительной сфере: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- отсутствие генеральных планов либо их «доработка» в закрытом режиме между чиновниками и застройщиками, без допуска населения;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- отсутствие разработанных проектов межевания для целых жилых районов существующей застройки;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- искусственно поддерживаемые «лазейки» и «исключения» в законе.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2) «ручное управление» и приоритет мнимой «целесообразности» вместо верховенства закона и приоритета интересов общества; фактическая ликвидация: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- законного порядка согласования и ведения строительства,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- местного самоуправления,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- ответственности чиновников перед населением и государством.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Генеральные планы и Правила землепользования и застройки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u="sng" dirty="0">
                <a:solidFill>
                  <a:schemeClr val="tx1"/>
                </a:solidFill>
              </a:rPr>
              <a:t>в</a:t>
            </a:r>
            <a:r>
              <a:rPr lang="ru-RU" u="sng" dirty="0" smtClean="0">
                <a:solidFill>
                  <a:schemeClr val="tx1"/>
                </a:solidFill>
              </a:rPr>
              <a:t> Градостроительном кодексе РФ есть комплекс норм о недопущении застройки без ГП и ПЗЗ:</a:t>
            </a:r>
          </a:p>
          <a:p>
            <a:pPr marL="0" indent="0">
              <a:buNone/>
            </a:pPr>
            <a:endParaRPr lang="ru-RU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ч. 4 ст. 9: </a:t>
            </a:r>
            <a:r>
              <a:rPr lang="ru-RU" dirty="0" smtClean="0">
                <a:solidFill>
                  <a:schemeClr val="tx1"/>
                </a:solidFill>
              </a:rPr>
              <a:t>не допускается землеотвод,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ч. 6 ст. 45: </a:t>
            </a:r>
            <a:r>
              <a:rPr lang="ru-RU" dirty="0" smtClean="0">
                <a:solidFill>
                  <a:schemeClr val="tx1"/>
                </a:solidFill>
              </a:rPr>
              <a:t>не допускается разработка проектов планировки, межевания;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ч. 3. </a:t>
            </a:r>
            <a:r>
              <a:rPr lang="ru-RU" b="1" dirty="0" err="1" smtClean="0">
                <a:solidFill>
                  <a:schemeClr val="tx1"/>
                </a:solidFill>
              </a:rPr>
              <a:t>ст</a:t>
            </a:r>
            <a:r>
              <a:rPr lang="ru-RU" b="1" dirty="0" smtClean="0">
                <a:solidFill>
                  <a:schemeClr val="tx1"/>
                </a:solidFill>
              </a:rPr>
              <a:t> 51: </a:t>
            </a:r>
            <a:r>
              <a:rPr lang="ru-RU" dirty="0" smtClean="0">
                <a:solidFill>
                  <a:schemeClr val="tx1"/>
                </a:solidFill>
              </a:rPr>
              <a:t>не допускается выдача разрешений на строительство;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Они ежегодно откладывались во вступлении вплоть до 2013 г.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В 2013 г. </a:t>
            </a:r>
            <a:r>
              <a:rPr lang="ru-RU" dirty="0" smtClean="0">
                <a:solidFill>
                  <a:schemeClr val="tx1"/>
                </a:solidFill>
              </a:rPr>
              <a:t>принята ст</a:t>
            </a:r>
            <a:r>
              <a:rPr lang="ru-RU" dirty="0" smtClean="0">
                <a:solidFill>
                  <a:schemeClr val="tx1"/>
                </a:solidFill>
              </a:rPr>
              <a:t>. 17.2 Вводного закона, согласно которой на Московскую </a:t>
            </a:r>
            <a:r>
              <a:rPr lang="ru-RU" dirty="0" smtClean="0">
                <a:solidFill>
                  <a:schemeClr val="tx1"/>
                </a:solidFill>
              </a:rPr>
              <a:t>область вплоть до 1 июля 2016 г. </a:t>
            </a:r>
            <a:r>
              <a:rPr lang="ru-RU" dirty="0" smtClean="0">
                <a:solidFill>
                  <a:schemeClr val="tx1"/>
                </a:solidFill>
              </a:rPr>
              <a:t>эти ограничения </a:t>
            </a:r>
            <a:r>
              <a:rPr lang="ru-RU" dirty="0" smtClean="0">
                <a:solidFill>
                  <a:schemeClr val="tx1"/>
                </a:solidFill>
              </a:rPr>
              <a:t>не </a:t>
            </a:r>
            <a:r>
              <a:rPr lang="ru-RU" dirty="0" smtClean="0">
                <a:solidFill>
                  <a:schemeClr val="tx1"/>
                </a:solidFill>
              </a:rPr>
              <a:t>распространяются.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92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Генеральные планы и Правила землепользования и застройки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После вступления на должность Воробьева А.Ю., действующего губернатора Подмосковья, процесс утверждения разработанных и прошедших публичные слушания генеральных планов был остановлен и проект отправлены на «доработку».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Причины торможения утверждения генпланов и ПЗЗ в Подмосковье: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</a:rPr>
              <a:t>промежуток </a:t>
            </a:r>
            <a:r>
              <a:rPr lang="ru-RU" dirty="0" smtClean="0">
                <a:solidFill>
                  <a:schemeClr val="tx1"/>
                </a:solidFill>
              </a:rPr>
              <a:t>на «переговоры» с застройщиками и </a:t>
            </a:r>
            <a:r>
              <a:rPr lang="ru-RU" dirty="0" smtClean="0">
                <a:solidFill>
                  <a:schemeClr val="tx1"/>
                </a:solidFill>
              </a:rPr>
              <a:t>девелоперами</a:t>
            </a:r>
          </a:p>
          <a:p>
            <a:pPr>
              <a:buFontTx/>
              <a:buChar char="-"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- переделка проектов в интересах застройщиков, пользующихся покровительством нового руководства региона;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- утверждение не выгодных для населения проектов </a:t>
            </a:r>
            <a:r>
              <a:rPr lang="ru-RU" dirty="0" smtClean="0">
                <a:solidFill>
                  <a:schemeClr val="tx1"/>
                </a:solidFill>
              </a:rPr>
              <a:t>планировки территории: проект генплана </a:t>
            </a:r>
            <a:r>
              <a:rPr lang="ru-RU" dirty="0" smtClean="0">
                <a:solidFill>
                  <a:schemeClr val="tx1"/>
                </a:solidFill>
              </a:rPr>
              <a:t>автоматически корректируется в </a:t>
            </a:r>
            <a:r>
              <a:rPr lang="ru-RU" dirty="0" smtClean="0">
                <a:solidFill>
                  <a:schemeClr val="tx1"/>
                </a:solidFill>
              </a:rPr>
              <a:t>соответствии </a:t>
            </a:r>
            <a:r>
              <a:rPr lang="ru-RU" dirty="0" smtClean="0">
                <a:solidFill>
                  <a:schemeClr val="tx1"/>
                </a:solidFill>
              </a:rPr>
              <a:t>с ранее утвержденными </a:t>
            </a:r>
            <a:r>
              <a:rPr lang="ru-RU" dirty="0" smtClean="0">
                <a:solidFill>
                  <a:schemeClr val="tx1"/>
                </a:solidFill>
              </a:rPr>
              <a:t>ППТ, </a:t>
            </a:r>
            <a:r>
              <a:rPr lang="ru-RU" dirty="0" smtClean="0">
                <a:solidFill>
                  <a:schemeClr val="tx1"/>
                </a:solidFill>
              </a:rPr>
              <a:t>но не наоборот.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65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Порядок согласования строительства в Подмосковье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2"/>
          </a:solidFill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u="sng" dirty="0">
                <a:solidFill>
                  <a:schemeClr val="tx1"/>
                </a:solidFill>
              </a:rPr>
              <a:t>п</a:t>
            </a:r>
            <a:r>
              <a:rPr lang="ru-RU" b="1" u="sng" dirty="0" smtClean="0">
                <a:solidFill>
                  <a:schemeClr val="tx1"/>
                </a:solidFill>
              </a:rPr>
              <a:t>о логике и нормам федерального законодательства: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Генеральный план и ПЗЗ;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разработка проекта межевания для определения свободных пространств;</a:t>
            </a:r>
          </a:p>
          <a:p>
            <a:pPr marL="514350" indent="-514350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р</a:t>
            </a:r>
            <a:r>
              <a:rPr lang="ru-RU" dirty="0" smtClean="0">
                <a:solidFill>
                  <a:schemeClr val="tx1"/>
                </a:solidFill>
              </a:rPr>
              <a:t>азработка проекта планировки для баланса застройки в пределах района;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н</a:t>
            </a:r>
            <a:r>
              <a:rPr lang="ru-RU" b="1" dirty="0" smtClean="0">
                <a:solidFill>
                  <a:schemeClr val="tx1"/>
                </a:solidFill>
              </a:rPr>
              <a:t>а всех этапах </a:t>
            </a:r>
            <a:r>
              <a:rPr lang="ru-RU" dirty="0" smtClean="0">
                <a:solidFill>
                  <a:schemeClr val="tx1"/>
                </a:solidFill>
              </a:rPr>
              <a:t>– обязательные публичные слушания и публикация постановлений; все решения принимаются местным самоуправлением (сокращ. - МСУ), госорганы имеют контролирующую функцию.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4. выдача ГПЗУ и получение разрешения на строительство.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u="sng" dirty="0">
                <a:solidFill>
                  <a:schemeClr val="tx1"/>
                </a:solidFill>
              </a:rPr>
              <a:t>п</a:t>
            </a:r>
            <a:r>
              <a:rPr lang="ru-RU" b="1" u="sng" dirty="0" smtClean="0">
                <a:solidFill>
                  <a:schemeClr val="tx1"/>
                </a:solidFill>
              </a:rPr>
              <a:t>о Воробьеву и его аппарату: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заседание Градостроительного совета М.О. без публичных анонсов, без участия населения, без публикации результатов заседания.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публичные слушания на местном уровне </a:t>
            </a:r>
            <a:r>
              <a:rPr lang="ru-RU" dirty="0">
                <a:solidFill>
                  <a:schemeClr val="tx1"/>
                </a:solidFill>
              </a:rPr>
              <a:t>(не всегда; в зависимости от решения </a:t>
            </a:r>
            <a:r>
              <a:rPr lang="ru-RU" dirty="0" err="1">
                <a:solidFill>
                  <a:schemeClr val="tx1"/>
                </a:solidFill>
              </a:rPr>
              <a:t>ГрадСовета</a:t>
            </a:r>
            <a:r>
              <a:rPr lang="ru-RU" dirty="0" smtClean="0">
                <a:solidFill>
                  <a:schemeClr val="tx1"/>
                </a:solidFill>
              </a:rPr>
              <a:t>).</a:t>
            </a:r>
          </a:p>
          <a:p>
            <a:pPr marL="514350" indent="-514350">
              <a:buAutoNum type="arabicPeriod"/>
            </a:pPr>
            <a:r>
              <a:rPr lang="ru-RU" dirty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ыдача ГПЗУ (не публикуется и не проходит слушания).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выдача разрешение на строительство Минстроем М.О.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рганы МСУ на всех этапах имеют лишь исполнительную функцию, т.к. решением </a:t>
            </a:r>
            <a:r>
              <a:rPr lang="ru-RU" dirty="0" err="1" smtClean="0">
                <a:solidFill>
                  <a:schemeClr val="tx1"/>
                </a:solidFill>
              </a:rPr>
              <a:t>Мособлдумы</a:t>
            </a:r>
            <a:r>
              <a:rPr lang="ru-RU" dirty="0" smtClean="0">
                <a:solidFill>
                  <a:schemeClr val="tx1"/>
                </a:solidFill>
              </a:rPr>
              <a:t> принят закон о перераспределении полномочий ( 2015 г. ).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68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Градостроительный совет Московской области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ю</a:t>
            </a:r>
            <a:r>
              <a:rPr lang="ru-RU" sz="1600" b="1" dirty="0" smtClean="0">
                <a:solidFill>
                  <a:schemeClr val="tx1"/>
                </a:solidFill>
              </a:rPr>
              <a:t>ридически</a:t>
            </a:r>
            <a:r>
              <a:rPr lang="ru-RU" sz="1600" dirty="0" smtClean="0">
                <a:solidFill>
                  <a:schemeClr val="tx1"/>
                </a:solidFill>
              </a:rPr>
              <a:t> – обыкновенная общественная организация;</a:t>
            </a: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ф</a:t>
            </a:r>
            <a:r>
              <a:rPr lang="ru-RU" sz="1600" b="1" dirty="0" smtClean="0">
                <a:solidFill>
                  <a:schemeClr val="tx1"/>
                </a:solidFill>
              </a:rPr>
              <a:t>актически</a:t>
            </a:r>
            <a:r>
              <a:rPr lang="ru-RU" sz="1600" dirty="0" smtClean="0">
                <a:solidFill>
                  <a:schemeClr val="tx1"/>
                </a:solidFill>
              </a:rPr>
              <a:t> – орган принятия всех решений о застройке в Московской области.</a:t>
            </a:r>
          </a:p>
          <a:p>
            <a:pPr marL="0" indent="0">
              <a:buNone/>
            </a:pPr>
            <a:endParaRPr lang="ru-RU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п</a:t>
            </a:r>
            <a:r>
              <a:rPr lang="ru-RU" sz="1600" b="1" dirty="0" smtClean="0">
                <a:solidFill>
                  <a:schemeClr val="tx1"/>
                </a:solidFill>
              </a:rPr>
              <a:t>редседатель</a:t>
            </a:r>
            <a:r>
              <a:rPr lang="ru-RU" sz="1600" dirty="0" smtClean="0">
                <a:solidFill>
                  <a:schemeClr val="tx1"/>
                </a:solidFill>
              </a:rPr>
              <a:t> – Губернатор;</a:t>
            </a: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b="1" dirty="0">
                <a:solidFill>
                  <a:schemeClr val="tx1"/>
                </a:solidFill>
              </a:rPr>
              <a:t>ч</a:t>
            </a:r>
            <a:r>
              <a:rPr lang="ru-RU" sz="1600" b="1" dirty="0" smtClean="0">
                <a:solidFill>
                  <a:schemeClr val="tx1"/>
                </a:solidFill>
              </a:rPr>
              <a:t>лены</a:t>
            </a:r>
            <a:r>
              <a:rPr lang="ru-RU" sz="1600" dirty="0" smtClean="0">
                <a:solidFill>
                  <a:schemeClr val="tx1"/>
                </a:solidFill>
              </a:rPr>
              <a:t> – министры, руководители управлений и ведомств;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- решения </a:t>
            </a:r>
            <a:r>
              <a:rPr lang="ru-RU" sz="1600" dirty="0" err="1" smtClean="0">
                <a:solidFill>
                  <a:schemeClr val="tx1"/>
                </a:solidFill>
              </a:rPr>
              <a:t>ГрадСовета</a:t>
            </a:r>
            <a:r>
              <a:rPr lang="ru-RU" sz="1600" dirty="0" smtClean="0">
                <a:solidFill>
                  <a:schemeClr val="tx1"/>
                </a:solidFill>
              </a:rPr>
              <a:t> имеют характер рекомендаций, поэтому не влекут прямой правовой ответственности для их авторов,</a:t>
            </a:r>
          </a:p>
          <a:p>
            <a:pPr marL="0" indent="0">
              <a:buNone/>
            </a:pPr>
            <a:endParaRPr lang="ru-RU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- обязательность выполнения «рекомендаций» обеспечивается административным давлением губернатора.</a:t>
            </a:r>
          </a:p>
          <a:p>
            <a:pPr marL="0" indent="0">
              <a:buNone/>
            </a:pPr>
            <a:endParaRPr lang="ru-RU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- формально председатель </a:t>
            </a:r>
            <a:r>
              <a:rPr lang="ru-RU" sz="1600" dirty="0" err="1" smtClean="0">
                <a:solidFill>
                  <a:schemeClr val="tx1"/>
                </a:solidFill>
              </a:rPr>
              <a:t>ГрадСовета</a:t>
            </a:r>
            <a:r>
              <a:rPr lang="ru-RU" sz="1600" dirty="0" smtClean="0">
                <a:solidFill>
                  <a:schemeClr val="tx1"/>
                </a:solidFill>
              </a:rPr>
              <a:t> не связан политическими заявлениями и публичными обязательствами губернатора, хотя реально это один и тот же человек.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- при принятии решений уполномоченными должностными лицами ответственность перекладывается безлично на </a:t>
            </a:r>
            <a:r>
              <a:rPr lang="ru-RU" sz="1600" dirty="0" err="1" smtClean="0">
                <a:solidFill>
                  <a:schemeClr val="tx1"/>
                </a:solidFill>
              </a:rPr>
              <a:t>ГрадСовет</a:t>
            </a:r>
            <a:r>
              <a:rPr lang="ru-RU" sz="1600" dirty="0" smtClean="0">
                <a:solidFill>
                  <a:schemeClr val="tx1"/>
                </a:solidFill>
              </a:rPr>
              <a:t>, который по определению не может нести никакой ответственности, как общественная организация совещательного характера.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Частый мотив «рекомендаций» (в </a:t>
            </a:r>
            <a:r>
              <a:rPr lang="ru-RU" sz="1600" dirty="0" err="1" smtClean="0">
                <a:solidFill>
                  <a:schemeClr val="tx1"/>
                </a:solidFill>
              </a:rPr>
              <a:t>т.ч</a:t>
            </a:r>
            <a:r>
              <a:rPr lang="ru-RU" sz="1600" dirty="0" smtClean="0">
                <a:solidFill>
                  <a:schemeClr val="tx1"/>
                </a:solidFill>
              </a:rPr>
              <a:t>. </a:t>
            </a:r>
            <a:r>
              <a:rPr lang="ru-RU" sz="1600" dirty="0">
                <a:solidFill>
                  <a:schemeClr val="tx1"/>
                </a:solidFill>
              </a:rPr>
              <a:t>з</a:t>
            </a:r>
            <a:r>
              <a:rPr lang="ru-RU" sz="1600" dirty="0" smtClean="0">
                <a:solidFill>
                  <a:schemeClr val="tx1"/>
                </a:solidFill>
              </a:rPr>
              <a:t>аведомо незаконных) – целесообразность.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55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п</a:t>
            </a:r>
            <a:r>
              <a:rPr lang="ru-RU" sz="2800" dirty="0" smtClean="0">
                <a:solidFill>
                  <a:schemeClr val="tx1"/>
                </a:solidFill>
              </a:rPr>
              <a:t>ротокол </a:t>
            </a:r>
            <a:r>
              <a:rPr lang="ru-RU" sz="2800" dirty="0" err="1" smtClean="0">
                <a:solidFill>
                  <a:schemeClr val="tx1"/>
                </a:solidFill>
              </a:rPr>
              <a:t>ГрадСовета</a:t>
            </a:r>
            <a:r>
              <a:rPr lang="ru-RU" sz="2800" dirty="0" smtClean="0">
                <a:solidFill>
                  <a:schemeClr val="tx1"/>
                </a:solidFill>
              </a:rPr>
              <a:t> М.О. от 28.06.2013 г.</a:t>
            </a:r>
          </a:p>
          <a:p>
            <a:pPr marL="0" indent="0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письмо А.В. </a:t>
            </a:r>
            <a:r>
              <a:rPr lang="ru-RU" sz="2800" dirty="0" err="1" smtClean="0">
                <a:solidFill>
                  <a:schemeClr val="tx1"/>
                </a:solidFill>
              </a:rPr>
              <a:t>Валова</a:t>
            </a:r>
            <a:r>
              <a:rPr lang="ru-RU" sz="2800" dirty="0" smtClean="0">
                <a:solidFill>
                  <a:schemeClr val="tx1"/>
                </a:solidFill>
              </a:rPr>
              <a:t> (тогда – первый замглавы Химок, сейчас – глава Щелково) от 31.07.2013 г.</a:t>
            </a:r>
            <a:endParaRPr lang="ru-RU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8572500" cy="23241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221088"/>
            <a:ext cx="7063406" cy="246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422" y="188640"/>
            <a:ext cx="8229600" cy="1196752"/>
          </a:xfrm>
        </p:spPr>
        <p:txBody>
          <a:bodyPr>
            <a:noAutofit/>
          </a:bodyPr>
          <a:lstStyle/>
          <a:p>
            <a:r>
              <a:rPr lang="ru-RU" sz="2400" dirty="0"/>
              <a:t>защита «обманутых дольщиков» </a:t>
            </a:r>
            <a:r>
              <a:rPr lang="ru-RU" sz="2400" dirty="0" smtClean="0"/>
              <a:t>превратила жилищное строительство </a:t>
            </a:r>
            <a:r>
              <a:rPr lang="ru-RU" sz="2400" dirty="0"/>
              <a:t>в финансовую </a:t>
            </a:r>
            <a:r>
              <a:rPr lang="ru-RU" sz="2400" dirty="0" smtClean="0"/>
              <a:t>пирамиду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52788" y="3722798"/>
            <a:ext cx="5040560" cy="4320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1900" u="sng" dirty="0" smtClean="0">
                <a:solidFill>
                  <a:schemeClr val="tx1"/>
                </a:solidFill>
              </a:rPr>
              <a:t>схема избавления от социальных обязательств:</a:t>
            </a: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149653" y="1340768"/>
            <a:ext cx="6858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u="sng" dirty="0"/>
              <a:t>схема превращения «обманутых дольщиков» в земельные участки: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3583" y="1759206"/>
            <a:ext cx="3285425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Начало </a:t>
            </a:r>
            <a:r>
              <a:rPr lang="ru-RU" dirty="0"/>
              <a:t>строительства и заключение договоров долевого участия (ДДУ)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03222" y="1815940"/>
            <a:ext cx="3974503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недострой</a:t>
            </a:r>
            <a:r>
              <a:rPr lang="ru-RU" dirty="0" smtClean="0"/>
              <a:t> </a:t>
            </a:r>
            <a:r>
              <a:rPr lang="ru-RU" dirty="0"/>
              <a:t>и «обманутые дольщики»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96982" y="2778199"/>
            <a:ext cx="4412480" cy="9233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другая </a:t>
            </a:r>
            <a:r>
              <a:rPr lang="ru-RU" dirty="0"/>
              <a:t>компания получает </a:t>
            </a:r>
            <a:r>
              <a:rPr lang="ru-RU" dirty="0" err="1"/>
              <a:t>недострой</a:t>
            </a:r>
            <a:r>
              <a:rPr lang="ru-RU" dirty="0"/>
              <a:t> с дольщиками и земельный участок в «компенсацию»</a:t>
            </a:r>
          </a:p>
        </p:txBody>
      </p:sp>
      <p:sp>
        <p:nvSpPr>
          <p:cNvPr id="18" name="Стрелка вправо с вырезом 17"/>
          <p:cNvSpPr/>
          <p:nvPr/>
        </p:nvSpPr>
        <p:spPr>
          <a:xfrm rot="13769921">
            <a:off x="1775432" y="2755917"/>
            <a:ext cx="648072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с вырезом 18"/>
          <p:cNvSpPr/>
          <p:nvPr/>
        </p:nvSpPr>
        <p:spPr>
          <a:xfrm rot="7897860">
            <a:off x="6921281" y="2631955"/>
            <a:ext cx="648072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>
            <a:off x="3854842" y="1923081"/>
            <a:ext cx="648072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56687" y="4154846"/>
            <a:ext cx="3528392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Дольщиков заманивают хорошей обеспеченностью парками, школами, детсадами и т.п.</a:t>
            </a:r>
            <a:endParaRPr lang="ru-RU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4703222" y="5567087"/>
            <a:ext cx="4176464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dirty="0" err="1" smtClean="0"/>
              <a:t>социалку</a:t>
            </a:r>
            <a:r>
              <a:rPr lang="ru-RU" sz="1600" dirty="0" smtClean="0"/>
              <a:t> меняют на жилые дома, приносящие застройщику дополнительную прибыль</a:t>
            </a:r>
            <a:endParaRPr lang="ru-RU" sz="1600" dirty="0"/>
          </a:p>
        </p:txBody>
      </p:sp>
      <p:sp>
        <p:nvSpPr>
          <p:cNvPr id="25" name="TextBox 24"/>
          <p:cNvSpPr txBox="1"/>
          <p:nvPr/>
        </p:nvSpPr>
        <p:spPr>
          <a:xfrm>
            <a:off x="4857487" y="4104137"/>
            <a:ext cx="4022199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Застройщику «ВНЕЗАПНО» не хватает денег не только на </a:t>
            </a:r>
            <a:r>
              <a:rPr lang="ru-RU" sz="1600" dirty="0" err="1" smtClean="0"/>
              <a:t>социалку</a:t>
            </a:r>
            <a:r>
              <a:rPr lang="ru-RU" sz="1600" dirty="0" smtClean="0"/>
              <a:t>,</a:t>
            </a:r>
          </a:p>
          <a:p>
            <a:r>
              <a:rPr lang="ru-RU" sz="1600" dirty="0" smtClean="0"/>
              <a:t>но и на завершение  жилого дома</a:t>
            </a:r>
            <a:endParaRPr lang="ru-RU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331589" y="5537372"/>
            <a:ext cx="3730807" cy="107721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застройщику согласовывают новый проект ЖК со всеми удобствами «для решения проблем социального обеспечения населения»</a:t>
            </a:r>
            <a:endParaRPr lang="ru-RU" sz="1600" dirty="0"/>
          </a:p>
        </p:txBody>
      </p:sp>
      <p:sp>
        <p:nvSpPr>
          <p:cNvPr id="27" name="Стрелка вправо с вырезом 26"/>
          <p:cNvSpPr/>
          <p:nvPr/>
        </p:nvSpPr>
        <p:spPr>
          <a:xfrm rot="16200000">
            <a:off x="1918827" y="4971876"/>
            <a:ext cx="404113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с вырезом 27"/>
          <p:cNvSpPr/>
          <p:nvPr/>
        </p:nvSpPr>
        <p:spPr>
          <a:xfrm>
            <a:off x="4062396" y="4059819"/>
            <a:ext cx="510672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с вырезом 28"/>
          <p:cNvSpPr/>
          <p:nvPr/>
        </p:nvSpPr>
        <p:spPr>
          <a:xfrm rot="5400000">
            <a:off x="6141224" y="5093436"/>
            <a:ext cx="407556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с вырезом 29"/>
          <p:cNvSpPr/>
          <p:nvPr/>
        </p:nvSpPr>
        <p:spPr>
          <a:xfrm rot="10800000">
            <a:off x="4097401" y="5824547"/>
            <a:ext cx="510672" cy="43204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Земельная основа «точечной застройки»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7"/>
            <a:ext cx="8229600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/>
              <a:t>1. Выделение земельных участков (з/у) без предварительной разработки проектов межевания:</a:t>
            </a:r>
            <a:endParaRPr lang="ru-RU" sz="16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59" y="1628800"/>
            <a:ext cx="7559259" cy="3014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59" y="4991617"/>
            <a:ext cx="7514564" cy="1419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202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 noGrp="1"/>
          </p:cNvSpPr>
          <p:nvPr>
            <p:ph idx="1"/>
          </p:nvPr>
        </p:nvSpPr>
        <p:spPr>
          <a:xfrm>
            <a:off x="395536" y="332656"/>
            <a:ext cx="8568952" cy="56166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600" b="1" dirty="0" smtClean="0"/>
              <a:t>2. Выделение земельных участков (з/у) под жилую застройку в обход аукциона только «своим» застройщикам:</a:t>
            </a:r>
          </a:p>
          <a:p>
            <a:pPr marL="0" indent="0">
              <a:buNone/>
            </a:pPr>
            <a:endParaRPr lang="ru-RU" sz="1600" b="1" i="1" dirty="0" smtClean="0"/>
          </a:p>
          <a:p>
            <a:pPr marL="0" indent="0">
              <a:buNone/>
            </a:pPr>
            <a:r>
              <a:rPr lang="ru-RU" sz="1600" b="1" i="1" dirty="0" smtClean="0"/>
              <a:t>	</a:t>
            </a:r>
            <a:r>
              <a:rPr lang="ru-RU" sz="1600" i="1" dirty="0" smtClean="0"/>
              <a:t>«В </a:t>
            </a:r>
            <a:r>
              <a:rPr lang="ru-RU" sz="1600" i="1" dirty="0"/>
              <a:t>случае, если лицо, которому был предоставлен земельный участок для строительства с предварительным согласованием места размещения объекта приобретало этот земельный участок с целью дальнейшего его использования для жилищного строительства, то такая сделка является притворной и в соответствии со статьей 170 Гражданского кодекса Российской Федерации притворная сделка признается ничтожной.</a:t>
            </a:r>
            <a:endParaRPr lang="ru-RU" sz="1600" dirty="0"/>
          </a:p>
          <a:p>
            <a:pPr marL="0" indent="0">
              <a:buNone/>
            </a:pPr>
            <a:endParaRPr lang="ru-RU" sz="1600" i="1" dirty="0" smtClean="0"/>
          </a:p>
          <a:p>
            <a:pPr marL="0" indent="0">
              <a:buNone/>
            </a:pPr>
            <a:r>
              <a:rPr lang="ru-RU" sz="1600" i="1" dirty="0"/>
              <a:t>	</a:t>
            </a:r>
            <a:r>
              <a:rPr lang="ru-RU" sz="1600" i="1" dirty="0" smtClean="0"/>
              <a:t>Реализация </a:t>
            </a:r>
            <a:r>
              <a:rPr lang="ru-RU" sz="1600" i="1" dirty="0"/>
              <a:t>Вашего предложения по изменению разрешенного использования земельных участков с одного вида "для строительства" (предоставляемых без торгов) на другой вид "для жилищного строительства" (предоставляемых на торгах) путем изменения условий договора аренды указанных земельных участков </a:t>
            </a:r>
            <a:r>
              <a:rPr lang="ru-RU" sz="1600" b="1" i="1" dirty="0"/>
              <a:t>является, по сути, коррупционной схемой</a:t>
            </a:r>
            <a:r>
              <a:rPr lang="ru-RU" sz="1600" i="1" dirty="0"/>
              <a:t>, в соответствии с которой застройщики экономят финансовые средства при покупке ими земельных участков или права на заключение договора аренды, а бюджет соответствующего уровня публичной власти эти средства недополучает</a:t>
            </a:r>
            <a:r>
              <a:rPr lang="ru-RU" sz="1600" i="1" dirty="0" smtClean="0"/>
              <a:t>.»</a:t>
            </a:r>
          </a:p>
          <a:p>
            <a:pPr marL="0" indent="0">
              <a:buNone/>
            </a:pPr>
            <a:endParaRPr lang="ru-RU" sz="1600" b="1" i="1" dirty="0"/>
          </a:p>
          <a:p>
            <a:pPr marL="0" indent="0" algn="ctr">
              <a:buNone/>
            </a:pPr>
            <a:r>
              <a:rPr lang="ru-RU" sz="1600" b="1" dirty="0"/>
              <a:t>ПИСЬМО МИНИСТЕРСТВА</a:t>
            </a:r>
            <a:br>
              <a:rPr lang="ru-RU" sz="1600" b="1" dirty="0"/>
            </a:br>
            <a:r>
              <a:rPr lang="ru-RU" sz="1600" b="1" dirty="0"/>
              <a:t>ЭКОНОМИЧЕСКОГО РАЗВИТИЯ РФ от 15 февраля 2010 г. № </a:t>
            </a:r>
            <a:r>
              <a:rPr lang="ru-RU" sz="1600" b="1" dirty="0" smtClean="0"/>
              <a:t>Д23-490</a:t>
            </a:r>
          </a:p>
          <a:p>
            <a:pPr marL="0" indent="0" algn="ctr">
              <a:buNone/>
            </a:pPr>
            <a:endParaRPr lang="ru-RU" sz="1600" dirty="0"/>
          </a:p>
          <a:p>
            <a:pPr marL="0" indent="0" algn="ctr">
              <a:buNone/>
            </a:pPr>
            <a:r>
              <a:rPr lang="ru-RU" sz="1600" b="1" dirty="0"/>
              <a:t>"ПО ВОПРОСУ РАЗЪЯСНЕНИЯ НОРМ</a:t>
            </a:r>
            <a:br>
              <a:rPr lang="ru-RU" sz="1600" b="1" dirty="0"/>
            </a:br>
            <a:r>
              <a:rPr lang="ru-RU" sz="1600" b="1" dirty="0"/>
              <a:t>ЗЕМЕЛЬНОГО ЗАКОНОДАТЕЛЬСТВА"</a:t>
            </a: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50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922" y="116632"/>
            <a:ext cx="8229600" cy="792088"/>
          </a:xfrm>
        </p:spPr>
        <p:txBody>
          <a:bodyPr>
            <a:noAutofit/>
          </a:bodyPr>
          <a:lstStyle/>
          <a:p>
            <a:r>
              <a:rPr lang="ru-RU" sz="2400" dirty="0" smtClean="0"/>
              <a:t>Схема получения разрешения на строительство по ненадлежащему ГПЗУ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1"/>
            <a:ext cx="8424936" cy="187220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	«</a:t>
            </a:r>
            <a:r>
              <a:rPr lang="ru-RU" sz="1600" dirty="0">
                <a:solidFill>
                  <a:schemeClr val="tx1"/>
                </a:solidFill>
              </a:rPr>
              <a:t>П</a:t>
            </a:r>
            <a:r>
              <a:rPr lang="ru-RU" sz="1600" dirty="0" smtClean="0">
                <a:solidFill>
                  <a:schemeClr val="tx1"/>
                </a:solidFill>
              </a:rPr>
              <a:t>оложения </a:t>
            </a:r>
            <a:r>
              <a:rPr lang="ru-RU" sz="1600" dirty="0">
                <a:solidFill>
                  <a:schemeClr val="tx1"/>
                </a:solidFill>
              </a:rPr>
              <a:t>части 2 статьи 44 </a:t>
            </a:r>
            <a:r>
              <a:rPr lang="ru-RU" sz="1600" dirty="0" err="1">
                <a:solidFill>
                  <a:schemeClr val="tx1"/>
                </a:solidFill>
              </a:rPr>
              <a:t>ГрК</a:t>
            </a:r>
            <a:r>
              <a:rPr lang="ru-RU" sz="1600" dirty="0">
                <a:solidFill>
                  <a:schemeClr val="tx1"/>
                </a:solidFill>
              </a:rPr>
              <a:t> РФ, согласно которым градостроительный план земельного участка может быть подготовлен как в составе проекта межевания территории, так и в виде отдельного документа, не свидетельствуют о том, что градостроительный план может установить параметры застройки земельного участка до их утверждения предназначенными для этого документами</a:t>
            </a:r>
            <a:r>
              <a:rPr lang="ru-RU" sz="1600" dirty="0" smtClean="0">
                <a:solidFill>
                  <a:schemeClr val="tx1"/>
                </a:solidFill>
              </a:rPr>
              <a:t>».</a:t>
            </a:r>
          </a:p>
          <a:p>
            <a:pPr marL="0" indent="0" algn="r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постановление </a:t>
            </a:r>
            <a:r>
              <a:rPr lang="ru-RU" sz="1600" dirty="0">
                <a:solidFill>
                  <a:schemeClr val="tx1"/>
                </a:solidFill>
              </a:rPr>
              <a:t>Федерального Арбитражного суда по </a:t>
            </a:r>
            <a:r>
              <a:rPr lang="ru-RU" sz="1600" dirty="0" smtClean="0">
                <a:solidFill>
                  <a:schemeClr val="tx1"/>
                </a:solidFill>
              </a:rPr>
              <a:t>СЗО</a:t>
            </a:r>
          </a:p>
          <a:p>
            <a:pPr marL="0" indent="0" algn="r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от 25 февраля 2014 г. по делу № А56-29669/2013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2814868"/>
            <a:ext cx="4104456" cy="280076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Законный порядок:</a:t>
            </a:r>
          </a:p>
          <a:p>
            <a:endParaRPr lang="ru-RU" sz="1600" dirty="0" smtClean="0"/>
          </a:p>
          <a:p>
            <a:r>
              <a:rPr lang="ru-RU" sz="1600" dirty="0" smtClean="0"/>
              <a:t>1. Постановление о разработке ППТ.</a:t>
            </a:r>
          </a:p>
          <a:p>
            <a:r>
              <a:rPr lang="ru-RU" sz="1600" dirty="0" smtClean="0"/>
              <a:t>2. Постановление о назначении </a:t>
            </a:r>
          </a:p>
          <a:p>
            <a:r>
              <a:rPr lang="ru-RU" sz="1600" dirty="0" smtClean="0"/>
              <a:t>публичных слушаний по ППТ.</a:t>
            </a:r>
          </a:p>
          <a:p>
            <a:r>
              <a:rPr lang="ru-RU" sz="1600" dirty="0" smtClean="0"/>
              <a:t>3. Постановление об утверждении ППТ.</a:t>
            </a:r>
          </a:p>
          <a:p>
            <a:r>
              <a:rPr lang="ru-RU" sz="1600" dirty="0" smtClean="0"/>
              <a:t>4. Подготовка и выдача ГПЗУ.</a:t>
            </a:r>
          </a:p>
          <a:p>
            <a:r>
              <a:rPr lang="ru-RU" sz="1600" dirty="0" smtClean="0"/>
              <a:t>5. Разработка проекта строительства согласно ГПЗУ.</a:t>
            </a:r>
          </a:p>
          <a:p>
            <a:r>
              <a:rPr lang="ru-RU" sz="1600" dirty="0" smtClean="0"/>
              <a:t>6. Получение разрешения на строительство.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625603" y="2814867"/>
            <a:ext cx="4104456" cy="280076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Как делается сейчас:</a:t>
            </a:r>
          </a:p>
          <a:p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Обращение к </a:t>
            </a:r>
            <a:r>
              <a:rPr lang="ru-RU" sz="1600" dirty="0" err="1" smtClean="0"/>
              <a:t>ГрадСовет</a:t>
            </a:r>
            <a:r>
              <a:rPr lang="ru-RU" sz="1600" dirty="0" smtClean="0"/>
              <a:t> М.О. с проектом строительства.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Разработка ГПЗУ с параметрами будущего строительства из проекта.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Получение </a:t>
            </a:r>
            <a:r>
              <a:rPr lang="ru-RU" sz="1600" dirty="0"/>
              <a:t>разрешения на строительство</a:t>
            </a:r>
            <a:r>
              <a:rPr lang="ru-RU" sz="1600" dirty="0" smtClean="0"/>
              <a:t>.</a:t>
            </a:r>
          </a:p>
          <a:p>
            <a:pPr marL="342900" indent="-342900">
              <a:buAutoNum type="arabicPeriod"/>
            </a:pPr>
            <a:endParaRPr lang="ru-RU" sz="1600" dirty="0"/>
          </a:p>
          <a:p>
            <a:endParaRPr lang="ru-RU" sz="1600" dirty="0" smtClean="0"/>
          </a:p>
          <a:p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5661248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/>
              <a:t>«градостроительный </a:t>
            </a:r>
            <a:r>
              <a:rPr lang="ru-RU" sz="1400" i="1" dirty="0"/>
              <a:t>план не устанавливает соответствующие характеристики, а лишь воспроизводит те из них, которые определены в перечисленных актах в отношении территории, на которой расположен данный </a:t>
            </a:r>
            <a:r>
              <a:rPr lang="ru-RU" sz="1400" i="1" dirty="0" smtClean="0"/>
              <a:t>участок»</a:t>
            </a:r>
          </a:p>
          <a:p>
            <a:r>
              <a:rPr lang="ru-RU" sz="1400" dirty="0" smtClean="0"/>
              <a:t>постановление Президиума ВАС </a:t>
            </a:r>
            <a:r>
              <a:rPr lang="ru-RU" sz="1400" dirty="0"/>
              <a:t>РФ </a:t>
            </a:r>
            <a:r>
              <a:rPr lang="ru-RU" sz="1400" dirty="0" smtClean="0"/>
              <a:t>№ </a:t>
            </a:r>
            <a:r>
              <a:rPr lang="ru-RU" sz="1400" dirty="0"/>
              <a:t>1633/13 </a:t>
            </a:r>
            <a:r>
              <a:rPr lang="ru-RU" sz="1400" dirty="0" smtClean="0"/>
              <a:t>от </a:t>
            </a:r>
            <a:r>
              <a:rPr lang="ru-RU" sz="1400" dirty="0"/>
              <a:t>2 июля 2013 г. по делу № А75-2235/2012</a:t>
            </a:r>
          </a:p>
        </p:txBody>
      </p:sp>
    </p:spTree>
    <p:extLst>
      <p:ext uri="{BB962C8B-B14F-4D97-AF65-F5344CB8AC3E}">
        <p14:creationId xmlns:p14="http://schemas.microsoft.com/office/powerpoint/2010/main" val="219557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07288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Необходимые условия прекращения коррупционного градостроительного хаоса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Политическая воля.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«Включение» законодательных сдержек и ограничений, которые сейчас деактивированы.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Устранение региональных нововведений: </a:t>
            </a:r>
            <a:r>
              <a:rPr lang="ru-RU" dirty="0" err="1" smtClean="0">
                <a:solidFill>
                  <a:schemeClr val="tx1"/>
                </a:solidFill>
              </a:rPr>
              <a:t>ГрадСовета</a:t>
            </a:r>
            <a:r>
              <a:rPr lang="ru-RU" dirty="0" smtClean="0">
                <a:solidFill>
                  <a:schemeClr val="tx1"/>
                </a:solidFill>
              </a:rPr>
              <a:t> и перераспределения полномочий.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Инвентаризация и постановка на учет зеленого фонда город, придомовых территорий, территорий общего пользования.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Реализация «Зелёного щита» в Подмосковье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Обеспечение прозрачности, публичности всех градостроительных решений, активного участия населения в их принятии и реализации.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58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0882" y="2708920"/>
            <a:ext cx="8295573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Спасибо за внимание!</a:t>
            </a: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1400" b="1" dirty="0">
                <a:solidFill>
                  <a:schemeClr val="tx1"/>
                </a:solidFill>
              </a:rPr>
              <a:t>Председатель </a:t>
            </a:r>
            <a:r>
              <a:rPr lang="ru-RU" sz="1400" b="1" dirty="0" err="1">
                <a:solidFill>
                  <a:schemeClr val="tx1"/>
                </a:solidFill>
              </a:rPr>
              <a:t>градостроительно</a:t>
            </a:r>
            <a:r>
              <a:rPr lang="ru-RU" sz="1400" b="1" dirty="0">
                <a:solidFill>
                  <a:schemeClr val="tx1"/>
                </a:solidFill>
              </a:rPr>
              <a:t>-земельной комиссии</a:t>
            </a:r>
            <a:endParaRPr lang="ru-RU" sz="1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1400" b="1" dirty="0">
                <a:solidFill>
                  <a:schemeClr val="tx1"/>
                </a:solidFill>
              </a:rPr>
              <a:t>Народной палаты Подмосковья	</a:t>
            </a:r>
            <a:endParaRPr lang="ru-RU" sz="1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1400" b="1" dirty="0">
                <a:solidFill>
                  <a:schemeClr val="tx1"/>
                </a:solidFill>
              </a:rPr>
              <a:t> </a:t>
            </a:r>
            <a:endParaRPr lang="ru-RU" sz="1400" dirty="0">
              <a:solidFill>
                <a:schemeClr val="tx1"/>
              </a:solidFill>
            </a:endParaRPr>
          </a:p>
          <a:p>
            <a:pPr marL="0" indent="0" algn="r">
              <a:buNone/>
            </a:pPr>
            <a:r>
              <a:rPr lang="ru-RU" sz="1400" b="1" dirty="0">
                <a:solidFill>
                  <a:schemeClr val="tx1"/>
                </a:solidFill>
              </a:rPr>
              <a:t>Дмитриев Алексей Владимирович</a:t>
            </a:r>
            <a:endParaRPr lang="ru-RU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843808" y="332656"/>
            <a:ext cx="5904656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b="1" dirty="0" smtClean="0"/>
              <a:t>Народная палата Подмосковья</a:t>
            </a:r>
            <a:endParaRPr lang="ru-RU" dirty="0" smtClean="0"/>
          </a:p>
          <a:p>
            <a:pPr marL="0" indent="0" algn="ctr">
              <a:buNone/>
            </a:pPr>
            <a:r>
              <a:rPr lang="en-US" b="1" dirty="0" smtClean="0"/>
              <a:t>                     </a:t>
            </a:r>
            <a:r>
              <a:rPr lang="ru-RU" b="1" dirty="0" smtClean="0"/>
              <a:t>НПП</a:t>
            </a:r>
            <a:endParaRPr lang="ru-RU" dirty="0" smtClean="0"/>
          </a:p>
          <a:p>
            <a:pPr marL="0" indent="0" algn="ctr">
              <a:buNone/>
            </a:pPr>
            <a:r>
              <a:rPr lang="en-US" dirty="0" smtClean="0"/>
              <a:t>            People's chamber of the Moscow region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___________________________________________________</a:t>
            </a:r>
          </a:p>
          <a:p>
            <a:pPr marL="0" indent="0">
              <a:buNone/>
            </a:pPr>
            <a:r>
              <a:rPr lang="ru-RU" dirty="0" smtClean="0"/>
              <a:t>143006,Московская обл.г.Одинцово,Маковского,д.16 офис 571</a:t>
            </a:r>
          </a:p>
          <a:p>
            <a:pPr marL="0" indent="0">
              <a:buNone/>
            </a:pPr>
            <a:r>
              <a:rPr lang="ru-RU" dirty="0" smtClean="0"/>
              <a:t>Тел.(495)991-18-50,(499-250-84-95,эл.почта:9911850@</a:t>
            </a:r>
            <a:r>
              <a:rPr lang="en-US" dirty="0" err="1" smtClean="0"/>
              <a:t>gmail</a:t>
            </a:r>
            <a:r>
              <a:rPr lang="ru-RU" dirty="0" smtClean="0"/>
              <a:t>.</a:t>
            </a:r>
            <a:r>
              <a:rPr lang="en-US" dirty="0" err="1" smtClean="0"/>
              <a:t>ru</a:t>
            </a:r>
            <a:r>
              <a:rPr lang="ru-RU" dirty="0" smtClean="0"/>
              <a:t>                                      </a:t>
            </a:r>
            <a:endParaRPr lang="ru-RU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5"/>
            <a:ext cx="16668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94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190</TotalTime>
  <Words>1049</Words>
  <Application>Microsoft Office PowerPoint</Application>
  <PresentationFormat>Экран (4:3)</PresentationFormat>
  <Paragraphs>155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Паркет</vt:lpstr>
      <vt:lpstr>«ПРОТИВОДЕЙСТВИЕ ГРАДОСТРОИТЕЛЬНОМУ БЕСПРЕДЕЛУ В МОСКОВСКОЙ ОБЛАСТИ»   доклад градостроительно-земельной комиссии Народной палаты Подмосковья </vt:lpstr>
      <vt:lpstr>две основные проблемы градостроительства в Подмосковье:</vt:lpstr>
      <vt:lpstr>Генеральные планы и Правила землепользования и застройки</vt:lpstr>
      <vt:lpstr>Генеральные планы и Правила землепользования и застройки</vt:lpstr>
      <vt:lpstr>Порядок согласования строительства в Подмосковье</vt:lpstr>
      <vt:lpstr>Градостроительный совет Московской области</vt:lpstr>
      <vt:lpstr>Презентация PowerPoint</vt:lpstr>
      <vt:lpstr>защита «обманутых дольщиков» превратила жилищное строительство в финансовую пирамиду</vt:lpstr>
      <vt:lpstr>Земельная основа «точечной застройки»</vt:lpstr>
      <vt:lpstr>Презентация PowerPoint</vt:lpstr>
      <vt:lpstr>Схема получения разрешения на строительство по ненадлежащему ГПЗУ</vt:lpstr>
      <vt:lpstr>Необходимые условия прекращения коррупционного градостроительного хаоса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«ПРОТИВОДЕЙСТВИЕ ГРАДОСТРОИТЕЛЬНОМУ БЕСПРЕДЕЛУ В МОСКОВСКОЙ ОБЛАСТИ»   доклад градостроительно-земельной комиссии Народной палаты Подмосковья</dc:title>
  <dc:creator>Администратор</dc:creator>
  <cp:lastModifiedBy>Администратор</cp:lastModifiedBy>
  <cp:revision>23</cp:revision>
  <dcterms:created xsi:type="dcterms:W3CDTF">2016-06-01T07:29:38Z</dcterms:created>
  <dcterms:modified xsi:type="dcterms:W3CDTF">2016-06-02T10:09:14Z</dcterms:modified>
</cp:coreProperties>
</file>